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9"/>
  </p:handoutMasterIdLst>
  <p:sldIdLst>
    <p:sldId id="258" r:id="rId2"/>
    <p:sldId id="315" r:id="rId3"/>
    <p:sldId id="316" r:id="rId4"/>
    <p:sldId id="419" r:id="rId5"/>
    <p:sldId id="318" r:id="rId6"/>
    <p:sldId id="319" r:id="rId7"/>
    <p:sldId id="415" r:id="rId8"/>
    <p:sldId id="320" r:id="rId9"/>
    <p:sldId id="322" r:id="rId10"/>
    <p:sldId id="323" r:id="rId11"/>
    <p:sldId id="324" r:id="rId12"/>
    <p:sldId id="325" r:id="rId13"/>
    <p:sldId id="327" r:id="rId14"/>
    <p:sldId id="326" r:id="rId15"/>
    <p:sldId id="328" r:id="rId16"/>
    <p:sldId id="329" r:id="rId17"/>
    <p:sldId id="330" r:id="rId18"/>
    <p:sldId id="412" r:id="rId19"/>
    <p:sldId id="333" r:id="rId20"/>
    <p:sldId id="420" r:id="rId21"/>
    <p:sldId id="332" r:id="rId22"/>
    <p:sldId id="340" r:id="rId23"/>
    <p:sldId id="343" r:id="rId24"/>
    <p:sldId id="344" r:id="rId25"/>
    <p:sldId id="345" r:id="rId26"/>
    <p:sldId id="346" r:id="rId27"/>
    <p:sldId id="347" r:id="rId28"/>
    <p:sldId id="348" r:id="rId29"/>
    <p:sldId id="351" r:id="rId30"/>
    <p:sldId id="416" r:id="rId31"/>
    <p:sldId id="352" r:id="rId32"/>
    <p:sldId id="353" r:id="rId33"/>
    <p:sldId id="354" r:id="rId34"/>
    <p:sldId id="355" r:id="rId35"/>
    <p:sldId id="356" r:id="rId36"/>
    <p:sldId id="418" r:id="rId37"/>
    <p:sldId id="357" r:id="rId38"/>
    <p:sldId id="358" r:id="rId39"/>
    <p:sldId id="360" r:id="rId40"/>
    <p:sldId id="413" r:id="rId41"/>
    <p:sldId id="363" r:id="rId42"/>
    <p:sldId id="364" r:id="rId43"/>
    <p:sldId id="365" r:id="rId44"/>
    <p:sldId id="366" r:id="rId45"/>
    <p:sldId id="426" r:id="rId46"/>
    <p:sldId id="367" r:id="rId47"/>
    <p:sldId id="368" r:id="rId48"/>
    <p:sldId id="369" r:id="rId49"/>
    <p:sldId id="371" r:id="rId50"/>
    <p:sldId id="370" r:id="rId51"/>
    <p:sldId id="372" r:id="rId52"/>
    <p:sldId id="414" r:id="rId53"/>
    <p:sldId id="373" r:id="rId54"/>
    <p:sldId id="417" r:id="rId55"/>
    <p:sldId id="374" r:id="rId56"/>
    <p:sldId id="375" r:id="rId57"/>
    <p:sldId id="376" r:id="rId58"/>
  </p:sldIdLst>
  <p:sldSz cx="9144000" cy="6858000" type="screen4x3"/>
  <p:notesSz cx="9942513" cy="68087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422F52D7-D44F-4C69-8248-743C31301CD5}">
          <p14:sldIdLst>
            <p14:sldId id="258"/>
          </p14:sldIdLst>
        </p14:section>
        <p14:section name="タイトルなしのセクション" id="{26806BC4-BBCF-4411-A060-F05371F900DB}">
          <p14:sldIdLst>
            <p14:sldId id="315"/>
            <p14:sldId id="316"/>
            <p14:sldId id="419"/>
            <p14:sldId id="318"/>
            <p14:sldId id="319"/>
            <p14:sldId id="415"/>
            <p14:sldId id="320"/>
            <p14:sldId id="322"/>
            <p14:sldId id="323"/>
            <p14:sldId id="324"/>
            <p14:sldId id="325"/>
            <p14:sldId id="327"/>
            <p14:sldId id="326"/>
            <p14:sldId id="328"/>
            <p14:sldId id="329"/>
            <p14:sldId id="330"/>
            <p14:sldId id="412"/>
            <p14:sldId id="333"/>
            <p14:sldId id="420"/>
            <p14:sldId id="332"/>
            <p14:sldId id="340"/>
            <p14:sldId id="343"/>
            <p14:sldId id="344"/>
            <p14:sldId id="345"/>
            <p14:sldId id="346"/>
            <p14:sldId id="347"/>
            <p14:sldId id="348"/>
            <p14:sldId id="351"/>
            <p14:sldId id="416"/>
            <p14:sldId id="352"/>
            <p14:sldId id="353"/>
            <p14:sldId id="354"/>
            <p14:sldId id="355"/>
            <p14:sldId id="356"/>
            <p14:sldId id="418"/>
            <p14:sldId id="357"/>
            <p14:sldId id="358"/>
            <p14:sldId id="360"/>
            <p14:sldId id="413"/>
            <p14:sldId id="363"/>
            <p14:sldId id="364"/>
            <p14:sldId id="365"/>
            <p14:sldId id="366"/>
            <p14:sldId id="426"/>
            <p14:sldId id="367"/>
            <p14:sldId id="368"/>
            <p14:sldId id="369"/>
            <p14:sldId id="371"/>
            <p14:sldId id="370"/>
            <p14:sldId id="372"/>
            <p14:sldId id="414"/>
            <p14:sldId id="373"/>
            <p14:sldId id="417"/>
            <p14:sldId id="374"/>
            <p14:sldId id="375"/>
            <p14:sldId id="37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9" autoAdjust="0"/>
    <p:restoredTop sz="94444" autoAdjust="0"/>
  </p:normalViewPr>
  <p:slideViewPr>
    <p:cSldViewPr>
      <p:cViewPr varScale="1">
        <p:scale>
          <a:sx n="86" d="100"/>
          <a:sy n="86" d="100"/>
        </p:scale>
        <p:origin x="-744" y="-96"/>
      </p:cViewPr>
      <p:guideLst>
        <p:guide orient="horz" pos="2160"/>
        <p:guide pos="2880"/>
      </p:guideLst>
    </p:cSldViewPr>
  </p:slideViewPr>
  <p:outlineViewPr>
    <p:cViewPr>
      <p:scale>
        <a:sx n="33" d="100"/>
        <a:sy n="33" d="100"/>
      </p:scale>
      <p:origin x="42" y="442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8422" cy="340439"/>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5631790" y="0"/>
            <a:ext cx="4308422" cy="340439"/>
          </a:xfrm>
          <a:prstGeom prst="rect">
            <a:avLst/>
          </a:prstGeom>
        </p:spPr>
        <p:txBody>
          <a:bodyPr vert="horz" lIns="91440" tIns="45720" rIns="91440" bIns="45720" rtlCol="0"/>
          <a:lstStyle>
            <a:lvl1pPr algn="r">
              <a:defRPr sz="1200"/>
            </a:lvl1pPr>
          </a:lstStyle>
          <a:p>
            <a:fld id="{8B0E1112-EEF4-4AC0-8D92-C571D4DCCA87}" type="datetimeFigureOut">
              <a:rPr kumimoji="1" lang="ja-JP" altLang="en-US" smtClean="0"/>
              <a:t>2016/5/13</a:t>
            </a:fld>
            <a:endParaRPr kumimoji="1" lang="ja-JP" altLang="en-US" dirty="0"/>
          </a:p>
        </p:txBody>
      </p:sp>
      <p:sp>
        <p:nvSpPr>
          <p:cNvPr id="4" name="フッター プレースホルダー 3"/>
          <p:cNvSpPr>
            <a:spLocks noGrp="1"/>
          </p:cNvSpPr>
          <p:nvPr>
            <p:ph type="ftr" sz="quarter" idx="2"/>
          </p:nvPr>
        </p:nvSpPr>
        <p:spPr>
          <a:xfrm>
            <a:off x="0" y="6467167"/>
            <a:ext cx="4308422" cy="340439"/>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5631790" y="6467167"/>
            <a:ext cx="4308422" cy="340439"/>
          </a:xfrm>
          <a:prstGeom prst="rect">
            <a:avLst/>
          </a:prstGeom>
        </p:spPr>
        <p:txBody>
          <a:bodyPr vert="horz" lIns="91440" tIns="45720" rIns="91440" bIns="45720" rtlCol="0" anchor="b"/>
          <a:lstStyle>
            <a:lvl1pPr algn="r">
              <a:defRPr sz="1200"/>
            </a:lvl1pPr>
          </a:lstStyle>
          <a:p>
            <a:fld id="{AE25C706-3AC2-4911-AFFB-707A1359889C}" type="slidenum">
              <a:rPr kumimoji="1" lang="ja-JP" altLang="en-US" smtClean="0"/>
              <a:t>‹#›</a:t>
            </a:fld>
            <a:endParaRPr kumimoji="1" lang="ja-JP" altLang="en-US" dirty="0"/>
          </a:p>
        </p:txBody>
      </p:sp>
    </p:spTree>
    <p:extLst>
      <p:ext uri="{BB962C8B-B14F-4D97-AF65-F5344CB8AC3E}">
        <p14:creationId xmlns:p14="http://schemas.microsoft.com/office/powerpoint/2010/main" val="5442490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511EF6C2-9120-43B9-B68B-64C78C07C262}" type="datetimeFigureOut">
              <a:rPr kumimoji="1" lang="ja-JP" altLang="en-US" smtClean="0"/>
              <a:t>2016/5/13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5878649-A10C-44E8-B5A9-8AF3289130E8}" type="slidenum">
              <a:rPr kumimoji="1" lang="ja-JP" altLang="en-US" smtClean="0"/>
              <a:t>‹#›</a:t>
            </a:fld>
            <a:endParaRPr kumimoji="1" lang="ja-JP" altLang="en-US" dirty="0"/>
          </a:p>
        </p:txBody>
      </p:sp>
    </p:spTree>
    <p:extLst>
      <p:ext uri="{BB962C8B-B14F-4D97-AF65-F5344CB8AC3E}">
        <p14:creationId xmlns:p14="http://schemas.microsoft.com/office/powerpoint/2010/main" val="1272935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11EF6C2-9120-43B9-B68B-64C78C07C262}" type="datetimeFigureOut">
              <a:rPr kumimoji="1" lang="ja-JP" altLang="en-US" smtClean="0"/>
              <a:t>2016/5/13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5878649-A10C-44E8-B5A9-8AF3289130E8}" type="slidenum">
              <a:rPr kumimoji="1" lang="ja-JP" altLang="en-US" smtClean="0"/>
              <a:t>‹#›</a:t>
            </a:fld>
            <a:endParaRPr kumimoji="1" lang="ja-JP" altLang="en-US" dirty="0"/>
          </a:p>
        </p:txBody>
      </p:sp>
    </p:spTree>
    <p:extLst>
      <p:ext uri="{BB962C8B-B14F-4D97-AF65-F5344CB8AC3E}">
        <p14:creationId xmlns:p14="http://schemas.microsoft.com/office/powerpoint/2010/main" val="2248874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11EF6C2-9120-43B9-B68B-64C78C07C262}" type="datetimeFigureOut">
              <a:rPr kumimoji="1" lang="ja-JP" altLang="en-US" smtClean="0"/>
              <a:t>2016/5/13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5878649-A10C-44E8-B5A9-8AF3289130E8}" type="slidenum">
              <a:rPr kumimoji="1" lang="ja-JP" altLang="en-US" smtClean="0"/>
              <a:t>‹#›</a:t>
            </a:fld>
            <a:endParaRPr kumimoji="1" lang="ja-JP" altLang="en-US" dirty="0"/>
          </a:p>
        </p:txBody>
      </p:sp>
    </p:spTree>
    <p:extLst>
      <p:ext uri="{BB962C8B-B14F-4D97-AF65-F5344CB8AC3E}">
        <p14:creationId xmlns:p14="http://schemas.microsoft.com/office/powerpoint/2010/main" val="3469277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11EF6C2-9120-43B9-B68B-64C78C07C262}" type="datetimeFigureOut">
              <a:rPr kumimoji="1" lang="ja-JP" altLang="en-US" smtClean="0"/>
              <a:t>2016/5/13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5878649-A10C-44E8-B5A9-8AF3289130E8}" type="slidenum">
              <a:rPr kumimoji="1" lang="ja-JP" altLang="en-US" smtClean="0"/>
              <a:t>‹#›</a:t>
            </a:fld>
            <a:endParaRPr kumimoji="1" lang="ja-JP" altLang="en-US" dirty="0"/>
          </a:p>
        </p:txBody>
      </p:sp>
    </p:spTree>
    <p:extLst>
      <p:ext uri="{BB962C8B-B14F-4D97-AF65-F5344CB8AC3E}">
        <p14:creationId xmlns:p14="http://schemas.microsoft.com/office/powerpoint/2010/main" val="3847645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511EF6C2-9120-43B9-B68B-64C78C07C262}" type="datetimeFigureOut">
              <a:rPr kumimoji="1" lang="ja-JP" altLang="en-US" smtClean="0"/>
              <a:t>2016/5/13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5878649-A10C-44E8-B5A9-8AF3289130E8}" type="slidenum">
              <a:rPr kumimoji="1" lang="ja-JP" altLang="en-US" smtClean="0"/>
              <a:t>‹#›</a:t>
            </a:fld>
            <a:endParaRPr kumimoji="1" lang="ja-JP" altLang="en-US" dirty="0"/>
          </a:p>
        </p:txBody>
      </p:sp>
    </p:spTree>
    <p:extLst>
      <p:ext uri="{BB962C8B-B14F-4D97-AF65-F5344CB8AC3E}">
        <p14:creationId xmlns:p14="http://schemas.microsoft.com/office/powerpoint/2010/main" val="827569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511EF6C2-9120-43B9-B68B-64C78C07C262}" type="datetimeFigureOut">
              <a:rPr kumimoji="1" lang="ja-JP" altLang="en-US" smtClean="0"/>
              <a:t>2016/5/13</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5878649-A10C-44E8-B5A9-8AF3289130E8}" type="slidenum">
              <a:rPr kumimoji="1" lang="ja-JP" altLang="en-US" smtClean="0"/>
              <a:t>‹#›</a:t>
            </a:fld>
            <a:endParaRPr kumimoji="1" lang="ja-JP" altLang="en-US" dirty="0"/>
          </a:p>
        </p:txBody>
      </p:sp>
    </p:spTree>
    <p:extLst>
      <p:ext uri="{BB962C8B-B14F-4D97-AF65-F5344CB8AC3E}">
        <p14:creationId xmlns:p14="http://schemas.microsoft.com/office/powerpoint/2010/main" val="3247940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511EF6C2-9120-43B9-B68B-64C78C07C262}" type="datetimeFigureOut">
              <a:rPr kumimoji="1" lang="ja-JP" altLang="en-US" smtClean="0"/>
              <a:t>2016/5/13</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95878649-A10C-44E8-B5A9-8AF3289130E8}" type="slidenum">
              <a:rPr kumimoji="1" lang="ja-JP" altLang="en-US" smtClean="0"/>
              <a:t>‹#›</a:t>
            </a:fld>
            <a:endParaRPr kumimoji="1" lang="ja-JP" altLang="en-US" dirty="0"/>
          </a:p>
        </p:txBody>
      </p:sp>
    </p:spTree>
    <p:extLst>
      <p:ext uri="{BB962C8B-B14F-4D97-AF65-F5344CB8AC3E}">
        <p14:creationId xmlns:p14="http://schemas.microsoft.com/office/powerpoint/2010/main" val="1161098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511EF6C2-9120-43B9-B68B-64C78C07C262}" type="datetimeFigureOut">
              <a:rPr kumimoji="1" lang="ja-JP" altLang="en-US" smtClean="0"/>
              <a:t>2016/5/13</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95878649-A10C-44E8-B5A9-8AF3289130E8}" type="slidenum">
              <a:rPr kumimoji="1" lang="ja-JP" altLang="en-US" smtClean="0"/>
              <a:t>‹#›</a:t>
            </a:fld>
            <a:endParaRPr kumimoji="1" lang="ja-JP" altLang="en-US" dirty="0"/>
          </a:p>
        </p:txBody>
      </p:sp>
    </p:spTree>
    <p:extLst>
      <p:ext uri="{BB962C8B-B14F-4D97-AF65-F5344CB8AC3E}">
        <p14:creationId xmlns:p14="http://schemas.microsoft.com/office/powerpoint/2010/main" val="189181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11EF6C2-9120-43B9-B68B-64C78C07C262}" type="datetimeFigureOut">
              <a:rPr kumimoji="1" lang="ja-JP" altLang="en-US" smtClean="0"/>
              <a:t>2016/5/13</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95878649-A10C-44E8-B5A9-8AF3289130E8}" type="slidenum">
              <a:rPr kumimoji="1" lang="ja-JP" altLang="en-US" smtClean="0"/>
              <a:t>‹#›</a:t>
            </a:fld>
            <a:endParaRPr kumimoji="1" lang="ja-JP" altLang="en-US" dirty="0"/>
          </a:p>
        </p:txBody>
      </p:sp>
    </p:spTree>
    <p:extLst>
      <p:ext uri="{BB962C8B-B14F-4D97-AF65-F5344CB8AC3E}">
        <p14:creationId xmlns:p14="http://schemas.microsoft.com/office/powerpoint/2010/main" val="2669835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11EF6C2-9120-43B9-B68B-64C78C07C262}" type="datetimeFigureOut">
              <a:rPr kumimoji="1" lang="ja-JP" altLang="en-US" smtClean="0"/>
              <a:t>2016/5/13</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5878649-A10C-44E8-B5A9-8AF3289130E8}" type="slidenum">
              <a:rPr kumimoji="1" lang="ja-JP" altLang="en-US" smtClean="0"/>
              <a:t>‹#›</a:t>
            </a:fld>
            <a:endParaRPr kumimoji="1" lang="ja-JP" altLang="en-US" dirty="0"/>
          </a:p>
        </p:txBody>
      </p:sp>
    </p:spTree>
    <p:extLst>
      <p:ext uri="{BB962C8B-B14F-4D97-AF65-F5344CB8AC3E}">
        <p14:creationId xmlns:p14="http://schemas.microsoft.com/office/powerpoint/2010/main" val="2397985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11EF6C2-9120-43B9-B68B-64C78C07C262}" type="datetimeFigureOut">
              <a:rPr kumimoji="1" lang="ja-JP" altLang="en-US" smtClean="0"/>
              <a:t>2016/5/13</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5878649-A10C-44E8-B5A9-8AF3289130E8}" type="slidenum">
              <a:rPr kumimoji="1" lang="ja-JP" altLang="en-US" smtClean="0"/>
              <a:t>‹#›</a:t>
            </a:fld>
            <a:endParaRPr kumimoji="1" lang="ja-JP" altLang="en-US" dirty="0"/>
          </a:p>
        </p:txBody>
      </p:sp>
    </p:spTree>
    <p:extLst>
      <p:ext uri="{BB962C8B-B14F-4D97-AF65-F5344CB8AC3E}">
        <p14:creationId xmlns:p14="http://schemas.microsoft.com/office/powerpoint/2010/main" val="337431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1EF6C2-9120-43B9-B68B-64C78C07C262}" type="datetimeFigureOut">
              <a:rPr kumimoji="1" lang="ja-JP" altLang="en-US" smtClean="0"/>
              <a:t>2016/5/13</a:t>
            </a:fld>
            <a:endParaRPr kumimoji="1" lang="ja-JP" altLang="en-US" dirty="0"/>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878649-A10C-44E8-B5A9-8AF3289130E8}" type="slidenum">
              <a:rPr kumimoji="1" lang="ja-JP" altLang="en-US" smtClean="0"/>
              <a:t>‹#›</a:t>
            </a:fld>
            <a:endParaRPr kumimoji="1" lang="ja-JP" altLang="en-US" dirty="0"/>
          </a:p>
        </p:txBody>
      </p:sp>
    </p:spTree>
    <p:extLst>
      <p:ext uri="{BB962C8B-B14F-4D97-AF65-F5344CB8AC3E}">
        <p14:creationId xmlns:p14="http://schemas.microsoft.com/office/powerpoint/2010/main" val="321009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a:xfrm rot="21353087">
            <a:off x="539459" y="-751711"/>
            <a:ext cx="8135349" cy="289695"/>
          </a:xfrm>
        </p:spPr>
        <p:txBody>
          <a:bodyPr>
            <a:normAutofit fontScale="90000"/>
          </a:bodyPr>
          <a:lstStyle/>
          <a:p>
            <a:endParaRPr kumimoji="1" lang="ja-JP" altLang="en-US" dirty="0"/>
          </a:p>
        </p:txBody>
      </p:sp>
      <p:sp>
        <p:nvSpPr>
          <p:cNvPr id="7" name="コンテンツ プレースホルダー 6"/>
          <p:cNvSpPr>
            <a:spLocks noGrp="1"/>
          </p:cNvSpPr>
          <p:nvPr>
            <p:ph idx="1"/>
          </p:nvPr>
        </p:nvSpPr>
        <p:spPr>
          <a:xfrm>
            <a:off x="323528" y="188640"/>
            <a:ext cx="8229600" cy="7521699"/>
          </a:xfrm>
        </p:spPr>
        <p:txBody>
          <a:bodyPr>
            <a:normAutofit/>
          </a:bodyPr>
          <a:lstStyle/>
          <a:p>
            <a:pPr marL="0" indent="0">
              <a:buNone/>
            </a:pPr>
            <a:r>
              <a:rPr kumimoji="1" lang="en-US" altLang="ja-JP" sz="2000" dirty="0" smtClean="0">
                <a:solidFill>
                  <a:srgbClr val="FF0000"/>
                </a:solidFill>
              </a:rPr>
              <a:t>May 12. 2016 in </a:t>
            </a:r>
            <a:r>
              <a:rPr kumimoji="1" lang="en-US" altLang="ja-JP" sz="2000" dirty="0" err="1" smtClean="0">
                <a:solidFill>
                  <a:srgbClr val="FF0000"/>
                </a:solidFill>
              </a:rPr>
              <a:t>Göttingen</a:t>
            </a:r>
            <a:r>
              <a:rPr kumimoji="1" lang="en-US" altLang="ja-JP" sz="2000" dirty="0" smtClean="0">
                <a:solidFill>
                  <a:srgbClr val="FF0000"/>
                </a:solidFill>
              </a:rPr>
              <a:t> University</a:t>
            </a:r>
          </a:p>
          <a:p>
            <a:pPr marL="0" indent="0">
              <a:buNone/>
            </a:pPr>
            <a:endParaRPr lang="en-US" altLang="ja-JP" sz="2000" dirty="0">
              <a:solidFill>
                <a:srgbClr val="FF0000"/>
              </a:solidFill>
            </a:endParaRPr>
          </a:p>
          <a:p>
            <a:pPr marL="0" indent="0">
              <a:buNone/>
            </a:pPr>
            <a:endParaRPr lang="en-US" altLang="ja-JP" sz="2000" dirty="0" smtClean="0">
              <a:solidFill>
                <a:srgbClr val="FF0000"/>
              </a:solidFill>
            </a:endParaRPr>
          </a:p>
          <a:p>
            <a:pPr marL="0" indent="0">
              <a:buNone/>
            </a:pPr>
            <a:endParaRPr lang="en-US" altLang="ja-JP" sz="2000" dirty="0">
              <a:solidFill>
                <a:srgbClr val="FF0000"/>
              </a:solidFill>
            </a:endParaRPr>
          </a:p>
          <a:p>
            <a:pPr marL="0" indent="0" algn="ctr">
              <a:buNone/>
            </a:pPr>
            <a:r>
              <a:rPr lang="en-US" altLang="ja-JP" sz="3600" b="1" dirty="0" smtClean="0">
                <a:solidFill>
                  <a:srgbClr val="FF0000"/>
                </a:solidFill>
              </a:rPr>
              <a:t>Ethical </a:t>
            </a:r>
            <a:r>
              <a:rPr lang="en-US" altLang="ja-JP" sz="3600" b="1" dirty="0">
                <a:solidFill>
                  <a:srgbClr val="FF0000"/>
                </a:solidFill>
              </a:rPr>
              <a:t>Thoughts in modern Japan influenced by the West</a:t>
            </a:r>
            <a:endParaRPr lang="ja-JP" altLang="ja-JP" sz="3600" b="1" dirty="0">
              <a:solidFill>
                <a:srgbClr val="FF0000"/>
              </a:solidFill>
            </a:endParaRPr>
          </a:p>
          <a:p>
            <a:pPr marL="0" indent="0" algn="ctr">
              <a:buNone/>
            </a:pPr>
            <a:r>
              <a:rPr lang="en-US" altLang="ja-JP" sz="3600" dirty="0"/>
              <a:t> </a:t>
            </a:r>
            <a:r>
              <a:rPr lang="en-US" altLang="ja-JP" sz="3600" dirty="0" smtClean="0"/>
              <a:t>In </a:t>
            </a:r>
            <a:r>
              <a:rPr lang="en-US" altLang="ja-JP" sz="3600" dirty="0"/>
              <a:t>the case of Tetsurō Watsuji and </a:t>
            </a:r>
            <a:r>
              <a:rPr lang="ja-JP" altLang="en-US" sz="3600" dirty="0" smtClean="0"/>
              <a:t>　　　　　　</a:t>
            </a:r>
            <a:endParaRPr lang="en-US" altLang="ja-JP" sz="3600" dirty="0" smtClean="0"/>
          </a:p>
          <a:p>
            <a:pPr marL="0" indent="0" algn="ctr">
              <a:buNone/>
            </a:pPr>
            <a:r>
              <a:rPr lang="en-US" altLang="ja-JP" sz="3600" dirty="0" err="1" smtClean="0"/>
              <a:t>Keiichirō</a:t>
            </a:r>
            <a:r>
              <a:rPr lang="en-US" altLang="ja-JP" sz="3600" dirty="0" smtClean="0"/>
              <a:t> </a:t>
            </a:r>
            <a:r>
              <a:rPr lang="en-US" altLang="ja-JP" sz="3600" dirty="0"/>
              <a:t>Hirano</a:t>
            </a:r>
            <a:endParaRPr lang="ja-JP" altLang="ja-JP" sz="3600" dirty="0"/>
          </a:p>
          <a:p>
            <a:pPr marL="0" indent="0" algn="ctr">
              <a:buNone/>
            </a:pPr>
            <a:r>
              <a:rPr lang="en-US" altLang="ja-JP" sz="400" dirty="0" smtClean="0">
                <a:latin typeface="Cambria Math" panose="02040503050406030204" pitchFamily="18" charset="0"/>
                <a:ea typeface="Cambria Math" panose="02040503050406030204" pitchFamily="18" charset="0"/>
              </a:rPr>
              <a:t> </a:t>
            </a:r>
            <a:endParaRPr lang="en-US" altLang="ja-JP" sz="300" dirty="0" smtClean="0">
              <a:latin typeface="Cambria Math" panose="02040503050406030204" pitchFamily="18" charset="0"/>
              <a:ea typeface="Cambria Math" panose="02040503050406030204" pitchFamily="18" charset="0"/>
            </a:endParaRPr>
          </a:p>
          <a:p>
            <a:pPr marL="0" indent="0" algn="ctr">
              <a:buNone/>
            </a:pPr>
            <a:endParaRPr kumimoji="1" lang="en-US" altLang="ja-JP" dirty="0" smtClean="0"/>
          </a:p>
          <a:p>
            <a:pPr marL="0" indent="0" algn="ctr">
              <a:buNone/>
            </a:pPr>
            <a:r>
              <a:rPr lang="en-US" altLang="ja-JP" dirty="0"/>
              <a:t>Yukio </a:t>
            </a:r>
            <a:r>
              <a:rPr lang="en-US" altLang="ja-JP" dirty="0" err="1"/>
              <a:t>Irie</a:t>
            </a:r>
            <a:r>
              <a:rPr lang="en-US" altLang="ja-JP" dirty="0"/>
              <a:t> </a:t>
            </a:r>
            <a:endParaRPr lang="en-US" altLang="ja-JP" dirty="0" smtClean="0"/>
          </a:p>
          <a:p>
            <a:pPr marL="0" indent="0" algn="ctr">
              <a:buNone/>
            </a:pPr>
            <a:r>
              <a:rPr lang="en-US" altLang="ja-JP" sz="1400" dirty="0"/>
              <a:t>http://www.let.osaka-u.ac.jp/~irie/</a:t>
            </a:r>
            <a:endParaRPr lang="ja-JP" altLang="en-US" sz="1400" dirty="0"/>
          </a:p>
          <a:p>
            <a:pPr marL="0" indent="0" algn="ctr">
              <a:buNone/>
            </a:pPr>
            <a:r>
              <a:rPr kumimoji="1" lang="en-US" altLang="ja-JP" dirty="0" smtClean="0"/>
              <a:t>Osaka University</a:t>
            </a:r>
          </a:p>
        </p:txBody>
      </p:sp>
    </p:spTree>
    <p:extLst>
      <p:ext uri="{BB962C8B-B14F-4D97-AF65-F5344CB8AC3E}">
        <p14:creationId xmlns:p14="http://schemas.microsoft.com/office/powerpoint/2010/main" val="9484523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251520" y="188640"/>
            <a:ext cx="8640960" cy="6669360"/>
          </a:xfrm>
        </p:spPr>
        <p:txBody>
          <a:bodyPr>
            <a:normAutofit/>
          </a:bodyPr>
          <a:lstStyle/>
          <a:p>
            <a:r>
              <a:rPr lang="en-US" altLang="ja-JP" dirty="0"/>
              <a:t> </a:t>
            </a:r>
            <a:endParaRPr lang="ja-JP" altLang="ja-JP" dirty="0"/>
          </a:p>
          <a:p>
            <a:r>
              <a:rPr lang="ja-JP" altLang="ja-JP" dirty="0" smtClean="0"/>
              <a:t>理</a:t>
            </a:r>
            <a:r>
              <a:rPr lang="en-US" altLang="ja-JP" dirty="0"/>
              <a:t>(</a:t>
            </a:r>
            <a:r>
              <a:rPr lang="en-US" altLang="ja-JP" i="1" dirty="0"/>
              <a:t>ri) </a:t>
            </a:r>
            <a:r>
              <a:rPr lang="en-US" altLang="ja-JP" i="1" dirty="0" smtClean="0"/>
              <a:t> = </a:t>
            </a:r>
            <a:r>
              <a:rPr lang="en-US" altLang="ja-JP" dirty="0" smtClean="0"/>
              <a:t>“</a:t>
            </a:r>
            <a:r>
              <a:rPr lang="en-US" altLang="ja-JP" u="sng" dirty="0">
                <a:solidFill>
                  <a:srgbClr val="FF0000"/>
                </a:solidFill>
              </a:rPr>
              <a:t>reason</a:t>
            </a:r>
            <a:r>
              <a:rPr lang="en-US" altLang="ja-JP" dirty="0"/>
              <a:t>” </a:t>
            </a:r>
            <a:endParaRPr lang="en-US" altLang="ja-JP" dirty="0" smtClean="0"/>
          </a:p>
          <a:p>
            <a:pPr marL="400050" lvl="1" indent="0">
              <a:buNone/>
            </a:pPr>
            <a:r>
              <a:rPr lang="ja-JP" altLang="en-US" sz="3200" dirty="0" smtClean="0"/>
              <a:t>理</a:t>
            </a:r>
            <a:r>
              <a:rPr lang="en-US" altLang="ja-JP" sz="3200" dirty="0" smtClean="0"/>
              <a:t>(ri)</a:t>
            </a:r>
            <a:r>
              <a:rPr lang="ja-JP" altLang="en-US" sz="3200" dirty="0" smtClean="0"/>
              <a:t>　</a:t>
            </a:r>
            <a:r>
              <a:rPr lang="en-US" altLang="ja-JP" sz="3200" dirty="0" smtClean="0"/>
              <a:t>is </a:t>
            </a:r>
            <a:r>
              <a:rPr lang="en-US" altLang="ja-JP" sz="3200" dirty="0"/>
              <a:t>added to the term </a:t>
            </a:r>
            <a:r>
              <a:rPr lang="en-US" altLang="ja-JP" sz="3200" i="1" dirty="0"/>
              <a:t>rin</a:t>
            </a:r>
            <a:r>
              <a:rPr lang="en-US" altLang="ja-JP" sz="3200" dirty="0"/>
              <a:t> for the purpose of emphatically expressing </a:t>
            </a:r>
            <a:r>
              <a:rPr lang="en-US" altLang="ja-JP" sz="3200" u="sng" dirty="0"/>
              <a:t>the manner or action of the relational pattern</a:t>
            </a:r>
            <a:r>
              <a:rPr lang="en-US" altLang="ja-JP" sz="3200" dirty="0"/>
              <a:t>” </a:t>
            </a:r>
            <a:r>
              <a:rPr lang="en-US" altLang="ja-JP" sz="3200" dirty="0" smtClean="0"/>
              <a:t>(REJ. </a:t>
            </a:r>
            <a:r>
              <a:rPr lang="en-US" altLang="ja-JP" sz="3200" dirty="0"/>
              <a:t>11).</a:t>
            </a:r>
            <a:endParaRPr lang="ja-JP" altLang="ja-JP" sz="3200" dirty="0"/>
          </a:p>
          <a:p>
            <a:endParaRPr lang="en-US" altLang="ja-JP" dirty="0" smtClean="0"/>
          </a:p>
          <a:p>
            <a:r>
              <a:rPr lang="ja-JP" altLang="ja-JP" dirty="0" smtClean="0"/>
              <a:t>倫理</a:t>
            </a:r>
            <a:r>
              <a:rPr lang="ja-JP" altLang="ja-JP" dirty="0"/>
              <a:t>（</a:t>
            </a:r>
            <a:r>
              <a:rPr lang="en-US" altLang="ja-JP" dirty="0"/>
              <a:t>rinri</a:t>
            </a:r>
            <a:r>
              <a:rPr lang="en-US" altLang="ja-JP" dirty="0" smtClean="0"/>
              <a:t>), ethics </a:t>
            </a:r>
          </a:p>
          <a:p>
            <a:pPr marL="0" indent="0">
              <a:buNone/>
            </a:pPr>
            <a:r>
              <a:rPr lang="en-US" altLang="ja-JP" dirty="0" smtClean="0"/>
              <a:t>      = </a:t>
            </a:r>
            <a:r>
              <a:rPr lang="en-US" altLang="ja-JP" u="sng" dirty="0">
                <a:solidFill>
                  <a:srgbClr val="FF0000"/>
                </a:solidFill>
              </a:rPr>
              <a:t>the order or the pattern through which the </a:t>
            </a:r>
            <a:r>
              <a:rPr lang="en-US" altLang="ja-JP" u="sng" dirty="0" smtClean="0">
                <a:solidFill>
                  <a:srgbClr val="FF0000"/>
                </a:solidFill>
              </a:rPr>
              <a:t> </a:t>
            </a:r>
          </a:p>
          <a:p>
            <a:pPr marL="800100" lvl="2" indent="0">
              <a:buNone/>
            </a:pPr>
            <a:r>
              <a:rPr lang="en-US" altLang="ja-JP" sz="3200" u="sng" dirty="0" smtClean="0">
                <a:solidFill>
                  <a:srgbClr val="FF0000"/>
                </a:solidFill>
              </a:rPr>
              <a:t>communal </a:t>
            </a:r>
            <a:r>
              <a:rPr lang="en-US" altLang="ja-JP" sz="3200" u="sng" dirty="0">
                <a:solidFill>
                  <a:srgbClr val="FF0000"/>
                </a:solidFill>
              </a:rPr>
              <a:t>existence of human beings is made possible</a:t>
            </a:r>
            <a:r>
              <a:rPr lang="en-US" altLang="ja-JP" sz="3200" dirty="0"/>
              <a:t>. </a:t>
            </a:r>
            <a:endParaRPr lang="en-US" altLang="ja-JP" sz="3200" dirty="0" smtClean="0"/>
          </a:p>
          <a:p>
            <a:pPr marL="0" indent="0">
              <a:buNone/>
            </a:pPr>
            <a:r>
              <a:rPr lang="en-US" altLang="ja-JP" dirty="0" smtClean="0"/>
              <a:t>     = the </a:t>
            </a:r>
            <a:r>
              <a:rPr lang="en-US" altLang="ja-JP" dirty="0"/>
              <a:t>law of social existence” </a:t>
            </a:r>
            <a:r>
              <a:rPr lang="en-US" altLang="ja-JP" dirty="0" smtClean="0"/>
              <a:t>(REJ. </a:t>
            </a:r>
            <a:r>
              <a:rPr lang="en-US" altLang="ja-JP" dirty="0"/>
              <a:t>11</a:t>
            </a:r>
            <a:r>
              <a:rPr lang="en-US" altLang="ja-JP" dirty="0" smtClean="0"/>
              <a:t>).</a:t>
            </a:r>
            <a:endParaRPr lang="ja-JP" altLang="ja-JP" dirty="0"/>
          </a:p>
          <a:p>
            <a:endParaRPr kumimoji="1" lang="ja-JP" altLang="en-US" dirty="0"/>
          </a:p>
        </p:txBody>
      </p:sp>
    </p:spTree>
    <p:extLst>
      <p:ext uri="{BB962C8B-B14F-4D97-AF65-F5344CB8AC3E}">
        <p14:creationId xmlns:p14="http://schemas.microsoft.com/office/powerpoint/2010/main" val="28852675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179512" y="332656"/>
            <a:ext cx="8964488" cy="6336704"/>
          </a:xfrm>
        </p:spPr>
        <p:txBody>
          <a:bodyPr>
            <a:normAutofit fontScale="85000" lnSpcReduction="20000"/>
          </a:bodyPr>
          <a:lstStyle/>
          <a:p>
            <a:endParaRPr lang="en-US" altLang="ja-JP" dirty="0" smtClean="0"/>
          </a:p>
          <a:p>
            <a:r>
              <a:rPr lang="en-US" altLang="ja-JP" dirty="0" smtClean="0"/>
              <a:t>‘Human </a:t>
            </a:r>
            <a:r>
              <a:rPr lang="en-US" altLang="ja-JP" dirty="0"/>
              <a:t>being’ (</a:t>
            </a:r>
            <a:r>
              <a:rPr lang="ja-JP" altLang="ja-JP" dirty="0"/>
              <a:t>人間</a:t>
            </a:r>
            <a:r>
              <a:rPr lang="en-US" altLang="ja-JP" dirty="0"/>
              <a:t>) </a:t>
            </a:r>
            <a:r>
              <a:rPr lang="ja-JP" altLang="en-US" dirty="0" smtClean="0"/>
              <a:t>＝　</a:t>
            </a:r>
            <a:r>
              <a:rPr lang="en-US" altLang="ja-JP" u="sng" dirty="0" smtClean="0"/>
              <a:t>a </a:t>
            </a:r>
            <a:r>
              <a:rPr lang="en-US" altLang="ja-JP" u="sng" dirty="0"/>
              <a:t>collection of interactive human relationships or interactions</a:t>
            </a:r>
            <a:r>
              <a:rPr lang="en-US" altLang="ja-JP" dirty="0"/>
              <a:t>, </a:t>
            </a:r>
            <a:endParaRPr lang="en-US" altLang="ja-JP" dirty="0" smtClean="0"/>
          </a:p>
          <a:p>
            <a:r>
              <a:rPr lang="en-US" altLang="ja-JP" dirty="0" smtClean="0"/>
              <a:t>‘Ethics’ </a:t>
            </a:r>
            <a:r>
              <a:rPr lang="en-US" altLang="ja-JP" dirty="0"/>
              <a:t>(</a:t>
            </a:r>
            <a:r>
              <a:rPr lang="ja-JP" altLang="ja-JP" dirty="0"/>
              <a:t>倫理</a:t>
            </a:r>
            <a:r>
              <a:rPr lang="en-US" altLang="ja-JP" dirty="0"/>
              <a:t>) </a:t>
            </a:r>
            <a:endParaRPr lang="en-US" altLang="ja-JP" dirty="0" smtClean="0"/>
          </a:p>
          <a:p>
            <a:pPr marL="0" indent="0">
              <a:buNone/>
            </a:pPr>
            <a:r>
              <a:rPr lang="en-US" altLang="ja-JP" dirty="0" smtClean="0"/>
              <a:t>      </a:t>
            </a:r>
            <a:r>
              <a:rPr lang="ja-JP" altLang="en-US" dirty="0"/>
              <a:t> </a:t>
            </a:r>
            <a:r>
              <a:rPr lang="en-US" altLang="ja-JP" dirty="0" smtClean="0"/>
              <a:t>= </a:t>
            </a:r>
            <a:r>
              <a:rPr lang="ja-JP" altLang="en-US" dirty="0" smtClean="0"/>
              <a:t> </a:t>
            </a:r>
            <a:r>
              <a:rPr lang="en-US" altLang="ja-JP" u="sng" dirty="0" smtClean="0"/>
              <a:t>the </a:t>
            </a:r>
            <a:r>
              <a:rPr lang="en-US" altLang="ja-JP" u="sng" dirty="0"/>
              <a:t>rules imposed on human </a:t>
            </a:r>
            <a:r>
              <a:rPr lang="en-US" altLang="ja-JP" u="sng" dirty="0" smtClean="0"/>
              <a:t>relations </a:t>
            </a:r>
          </a:p>
          <a:p>
            <a:pPr marL="0" indent="0">
              <a:buNone/>
            </a:pPr>
            <a:r>
              <a:rPr lang="en-US" altLang="ja-JP" dirty="0" smtClean="0"/>
              <a:t>       =  </a:t>
            </a:r>
            <a:r>
              <a:rPr lang="en-US" altLang="ja-JP" u="sng" dirty="0" smtClean="0"/>
              <a:t>the study of human beings</a:t>
            </a:r>
            <a:r>
              <a:rPr lang="en-US" altLang="ja-JP" dirty="0" smtClean="0"/>
              <a:t>.  </a:t>
            </a:r>
          </a:p>
          <a:p>
            <a:pPr marL="0" indent="0">
              <a:buNone/>
            </a:pPr>
            <a:r>
              <a:rPr lang="en-US" altLang="ja-JP" dirty="0" smtClean="0"/>
              <a:t>The </a:t>
            </a:r>
            <a:r>
              <a:rPr lang="en-US" altLang="ja-JP" dirty="0"/>
              <a:t>title of his book </a:t>
            </a:r>
            <a:r>
              <a:rPr lang="en-US" altLang="ja-JP" i="1" dirty="0">
                <a:solidFill>
                  <a:srgbClr val="C00000"/>
                </a:solidFill>
              </a:rPr>
              <a:t>Ethics as a Science of Human Being</a:t>
            </a:r>
            <a:r>
              <a:rPr lang="en-US" altLang="ja-JP" i="1" dirty="0"/>
              <a:t> </a:t>
            </a:r>
            <a:r>
              <a:rPr lang="en-US" altLang="ja-JP" dirty="0"/>
              <a:t>expresses his perspective quite clearly. </a:t>
            </a:r>
            <a:endParaRPr lang="ja-JP" altLang="ja-JP" dirty="0"/>
          </a:p>
          <a:p>
            <a:endParaRPr lang="ja-JP" altLang="ja-JP" dirty="0"/>
          </a:p>
          <a:p>
            <a:r>
              <a:rPr lang="en-US" altLang="ja-JP" dirty="0"/>
              <a:t>“Ethics is not only </a:t>
            </a:r>
            <a:r>
              <a:rPr lang="en-US" altLang="ja-JP" u="sng" dirty="0"/>
              <a:t>the study of the subject</a:t>
            </a:r>
            <a:r>
              <a:rPr lang="en-US" altLang="ja-JP" dirty="0"/>
              <a:t>; it is also </a:t>
            </a:r>
            <a:r>
              <a:rPr lang="en-US" altLang="ja-JP" u="sng" dirty="0"/>
              <a:t>the study of the subject as the practical interconnection of acts</a:t>
            </a:r>
            <a:r>
              <a:rPr lang="en-US" altLang="ja-JP" dirty="0"/>
              <a:t>” </a:t>
            </a:r>
            <a:r>
              <a:rPr lang="en-US" altLang="ja-JP" dirty="0" smtClean="0"/>
              <a:t>(REJ. </a:t>
            </a:r>
            <a:r>
              <a:rPr lang="en-US" altLang="ja-JP" dirty="0"/>
              <a:t>33). </a:t>
            </a:r>
            <a:endParaRPr lang="en-US" altLang="ja-JP" dirty="0" smtClean="0"/>
          </a:p>
          <a:p>
            <a:endParaRPr lang="en-US" altLang="ja-JP" dirty="0"/>
          </a:p>
          <a:p>
            <a:r>
              <a:rPr lang="en-US" altLang="ja-JP" u="sng" dirty="0" smtClean="0"/>
              <a:t>The </a:t>
            </a:r>
            <a:r>
              <a:rPr lang="en-US" altLang="ja-JP" u="sng" dirty="0"/>
              <a:t>fundamental laws of human beings</a:t>
            </a:r>
            <a:r>
              <a:rPr lang="en-US" altLang="ja-JP" dirty="0"/>
              <a:t> </a:t>
            </a:r>
            <a:endParaRPr lang="en-US" altLang="ja-JP" dirty="0" smtClean="0"/>
          </a:p>
          <a:p>
            <a:pPr marL="0" indent="0">
              <a:buNone/>
            </a:pPr>
            <a:r>
              <a:rPr lang="en-US" altLang="ja-JP" dirty="0"/>
              <a:t> </a:t>
            </a:r>
            <a:r>
              <a:rPr lang="en-US" altLang="ja-JP" dirty="0" smtClean="0"/>
              <a:t>        =  </a:t>
            </a:r>
            <a:r>
              <a:rPr lang="en-US" altLang="ja-JP" u="sng" dirty="0" smtClean="0"/>
              <a:t>the </a:t>
            </a:r>
            <a:r>
              <a:rPr lang="en-US" altLang="ja-JP" u="sng" dirty="0"/>
              <a:t>basic principles of </a:t>
            </a:r>
            <a:r>
              <a:rPr lang="en-US" altLang="ja-JP" u="sng" dirty="0" smtClean="0"/>
              <a:t>ethics</a:t>
            </a:r>
            <a:endParaRPr lang="ja-JP" altLang="ja-JP" u="sng" dirty="0"/>
          </a:p>
          <a:p>
            <a:endParaRPr lang="ja-JP" altLang="ja-JP" dirty="0"/>
          </a:p>
          <a:p>
            <a:endParaRPr kumimoji="1" lang="ja-JP" altLang="en-US" dirty="0"/>
          </a:p>
        </p:txBody>
      </p:sp>
    </p:spTree>
    <p:extLst>
      <p:ext uri="{BB962C8B-B14F-4D97-AF65-F5344CB8AC3E}">
        <p14:creationId xmlns:p14="http://schemas.microsoft.com/office/powerpoint/2010/main" val="2501955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normAutofit/>
          </a:bodyPr>
          <a:lstStyle/>
          <a:p>
            <a:r>
              <a:rPr lang="x-none" altLang="ja-JP" b="1" dirty="0">
                <a:solidFill>
                  <a:srgbClr val="FF0000"/>
                </a:solidFill>
              </a:rPr>
              <a:t>4 The Individual and the Whole</a:t>
            </a:r>
            <a:endParaRPr lang="ja-JP" altLang="ja-JP" b="1" dirty="0">
              <a:solidFill>
                <a:srgbClr val="FF0000"/>
              </a:solidFill>
            </a:endParaRPr>
          </a:p>
          <a:p>
            <a:r>
              <a:rPr lang="x-none" altLang="ja-JP" b="1" dirty="0" smtClean="0">
                <a:solidFill>
                  <a:srgbClr val="FF0000"/>
                </a:solidFill>
              </a:rPr>
              <a:t>&lt;</a:t>
            </a:r>
            <a:r>
              <a:rPr lang="x-none" altLang="ja-JP" b="1" dirty="0">
                <a:solidFill>
                  <a:srgbClr val="FF0000"/>
                </a:solidFill>
              </a:rPr>
              <a:t>Specific relationship ‘betweeness’&gt; </a:t>
            </a:r>
            <a:endParaRPr lang="en-US" altLang="ja-JP" b="1" dirty="0" smtClean="0">
              <a:solidFill>
                <a:srgbClr val="FF0000"/>
              </a:solidFill>
            </a:endParaRPr>
          </a:p>
          <a:p>
            <a:r>
              <a:rPr lang="en-US" altLang="ja-JP" dirty="0" smtClean="0"/>
              <a:t>Human </a:t>
            </a:r>
            <a:r>
              <a:rPr lang="en-US" altLang="ja-JP" dirty="0"/>
              <a:t>beings are always playing a role in a </a:t>
            </a:r>
            <a:r>
              <a:rPr lang="en-US" altLang="ja-JP" dirty="0" smtClean="0"/>
              <a:t>relationship;</a:t>
            </a:r>
          </a:p>
          <a:p>
            <a:pPr marL="800100" lvl="2" indent="0">
              <a:buNone/>
            </a:pPr>
            <a:r>
              <a:rPr lang="en-US" altLang="ja-JP" sz="3200" dirty="0" smtClean="0"/>
              <a:t> </a:t>
            </a:r>
            <a:r>
              <a:rPr lang="ja-JP" altLang="en-US" sz="3200" dirty="0" smtClean="0"/>
              <a:t>・ </a:t>
            </a:r>
            <a:r>
              <a:rPr lang="en-US" altLang="ja-JP" sz="3200" dirty="0" smtClean="0"/>
              <a:t>a </a:t>
            </a:r>
            <a:r>
              <a:rPr lang="en-US" altLang="ja-JP" sz="3200" dirty="0"/>
              <a:t>father and a child, </a:t>
            </a:r>
            <a:endParaRPr lang="en-US" altLang="ja-JP" sz="3200" dirty="0" smtClean="0"/>
          </a:p>
          <a:p>
            <a:pPr lvl="2"/>
            <a:r>
              <a:rPr lang="en-US" altLang="ja-JP" sz="3200" dirty="0" smtClean="0"/>
              <a:t>a </a:t>
            </a:r>
            <a:r>
              <a:rPr lang="en-US" altLang="ja-JP" sz="3200" dirty="0"/>
              <a:t>student and a teacher, </a:t>
            </a:r>
            <a:endParaRPr lang="en-US" altLang="ja-JP" sz="3200" dirty="0" smtClean="0"/>
          </a:p>
          <a:p>
            <a:pPr lvl="2"/>
            <a:r>
              <a:rPr lang="en-US" altLang="ja-JP" sz="3200" dirty="0" smtClean="0"/>
              <a:t>a </a:t>
            </a:r>
            <a:r>
              <a:rPr lang="en-US" altLang="ja-JP" sz="3200" dirty="0"/>
              <a:t>landlord and a resident, </a:t>
            </a:r>
            <a:endParaRPr lang="en-US" altLang="ja-JP" sz="3200" dirty="0" smtClean="0"/>
          </a:p>
          <a:p>
            <a:pPr lvl="2"/>
            <a:r>
              <a:rPr lang="en-US" altLang="ja-JP" sz="3200" dirty="0" smtClean="0"/>
              <a:t>an </a:t>
            </a:r>
            <a:r>
              <a:rPr lang="en-US" altLang="ja-JP" sz="3200" dirty="0"/>
              <a:t>employer and an </a:t>
            </a:r>
            <a:r>
              <a:rPr lang="en-US" altLang="ja-JP" sz="3200" dirty="0" smtClean="0"/>
              <a:t>employee</a:t>
            </a:r>
          </a:p>
          <a:p>
            <a:pPr lvl="2"/>
            <a:r>
              <a:rPr lang="en-US" altLang="ja-JP" sz="3200" dirty="0" smtClean="0"/>
              <a:t>etc</a:t>
            </a:r>
            <a:r>
              <a:rPr lang="en-US" altLang="ja-JP" sz="3200" dirty="0"/>
              <a:t>. </a:t>
            </a:r>
            <a:endParaRPr lang="en-US" altLang="ja-JP" sz="3200" dirty="0" smtClean="0"/>
          </a:p>
          <a:p>
            <a:r>
              <a:rPr lang="en-US" altLang="ja-JP" dirty="0" smtClean="0"/>
              <a:t>We have two approaches to human relations</a:t>
            </a:r>
            <a:r>
              <a:rPr lang="en-US" altLang="ja-JP" dirty="0"/>
              <a:t> </a:t>
            </a:r>
            <a:endParaRPr lang="ja-JP" altLang="ja-JP" dirty="0"/>
          </a:p>
        </p:txBody>
      </p:sp>
    </p:spTree>
    <p:extLst>
      <p:ext uri="{BB962C8B-B14F-4D97-AF65-F5344CB8AC3E}">
        <p14:creationId xmlns:p14="http://schemas.microsoft.com/office/powerpoint/2010/main" val="22168890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normAutofit/>
          </a:bodyPr>
          <a:lstStyle/>
          <a:p>
            <a:pPr marL="0" indent="0">
              <a:buNone/>
            </a:pPr>
            <a:r>
              <a:rPr lang="en-US" altLang="ja-JP" dirty="0" smtClean="0"/>
              <a:t>(1)The </a:t>
            </a:r>
            <a:r>
              <a:rPr lang="en-US" altLang="ja-JP" dirty="0"/>
              <a:t>individuals exist prior to the human relationship or the </a:t>
            </a:r>
            <a:r>
              <a:rPr lang="en-US" altLang="ja-JP" dirty="0" smtClean="0"/>
              <a:t>community.</a:t>
            </a:r>
          </a:p>
          <a:p>
            <a:pPr marL="0" indent="0">
              <a:buNone/>
            </a:pPr>
            <a:r>
              <a:rPr lang="en-US" altLang="ja-JP" dirty="0"/>
              <a:t> </a:t>
            </a:r>
            <a:r>
              <a:rPr lang="en-US" altLang="ja-JP" dirty="0" smtClean="0"/>
              <a:t>         =  </a:t>
            </a:r>
            <a:r>
              <a:rPr lang="en-US" altLang="ja-JP" u="sng" dirty="0">
                <a:solidFill>
                  <a:srgbClr val="C00000"/>
                </a:solidFill>
              </a:rPr>
              <a:t>liberalism</a:t>
            </a:r>
            <a:r>
              <a:rPr lang="en-US" altLang="ja-JP" dirty="0"/>
              <a:t>. </a:t>
            </a:r>
            <a:endParaRPr lang="en-US" altLang="ja-JP" dirty="0" smtClean="0"/>
          </a:p>
          <a:p>
            <a:pPr marL="0" indent="0">
              <a:buNone/>
            </a:pPr>
            <a:r>
              <a:rPr lang="en-US" altLang="ja-JP" dirty="0" smtClean="0"/>
              <a:t>(2) The </a:t>
            </a:r>
            <a:r>
              <a:rPr lang="en-US" altLang="ja-JP" dirty="0"/>
              <a:t>human relations or the </a:t>
            </a:r>
            <a:r>
              <a:rPr lang="en-US" altLang="ja-JP" dirty="0" smtClean="0"/>
              <a:t>community</a:t>
            </a:r>
            <a:r>
              <a:rPr lang="ja-JP" altLang="en-US" dirty="0"/>
              <a:t> </a:t>
            </a:r>
            <a:r>
              <a:rPr lang="en-US" altLang="ja-JP" dirty="0" smtClean="0"/>
              <a:t>exist </a:t>
            </a:r>
            <a:r>
              <a:rPr lang="en-US" altLang="ja-JP" dirty="0"/>
              <a:t>prior to the </a:t>
            </a:r>
            <a:r>
              <a:rPr lang="en-US" altLang="ja-JP" dirty="0" smtClean="0"/>
              <a:t>individuals.</a:t>
            </a:r>
          </a:p>
          <a:p>
            <a:pPr marL="0" indent="0">
              <a:buNone/>
            </a:pPr>
            <a:r>
              <a:rPr lang="en-US" altLang="ja-JP" dirty="0" smtClean="0"/>
              <a:t>          = </a:t>
            </a:r>
            <a:r>
              <a:rPr lang="en-US" altLang="ja-JP" u="sng" dirty="0">
                <a:solidFill>
                  <a:srgbClr val="C00000"/>
                </a:solidFill>
              </a:rPr>
              <a:t>collectivism or communitarianism</a:t>
            </a:r>
            <a:r>
              <a:rPr lang="en-US" altLang="ja-JP" dirty="0"/>
              <a:t>. </a:t>
            </a:r>
            <a:endParaRPr lang="en-US" altLang="ja-JP" dirty="0" smtClean="0"/>
          </a:p>
          <a:p>
            <a:endParaRPr lang="en-US" altLang="ja-JP" dirty="0" smtClean="0"/>
          </a:p>
          <a:p>
            <a:r>
              <a:rPr lang="en-US" altLang="ja-JP" dirty="0" smtClean="0"/>
              <a:t>Watsuji </a:t>
            </a:r>
            <a:r>
              <a:rPr lang="en-US" altLang="ja-JP" dirty="0"/>
              <a:t>tried to resolve the inherent contradictions </a:t>
            </a:r>
            <a:r>
              <a:rPr lang="en-US" altLang="ja-JP" dirty="0" smtClean="0"/>
              <a:t>in human relations </a:t>
            </a:r>
            <a:r>
              <a:rPr lang="en-US" altLang="ja-JP" dirty="0"/>
              <a:t>by using the concept of </a:t>
            </a:r>
            <a:r>
              <a:rPr lang="en-US" altLang="ja-JP" u="sng" dirty="0"/>
              <a:t>‘</a:t>
            </a:r>
            <a:r>
              <a:rPr lang="en-US" altLang="ja-JP" u="sng" dirty="0">
                <a:solidFill>
                  <a:srgbClr val="C00000"/>
                </a:solidFill>
              </a:rPr>
              <a:t>betweeness’ </a:t>
            </a:r>
            <a:r>
              <a:rPr lang="en-US" altLang="ja-JP" u="sng" dirty="0"/>
              <a:t>as a ‘unity of contradictories</a:t>
            </a:r>
            <a:r>
              <a:rPr lang="en-US" altLang="ja-JP" u="sng" dirty="0" smtClean="0"/>
              <a:t>’, or ‘</a:t>
            </a:r>
            <a:r>
              <a:rPr lang="en-US" altLang="ja-JP" u="sng" dirty="0" smtClean="0">
                <a:solidFill>
                  <a:srgbClr val="C00000"/>
                </a:solidFill>
              </a:rPr>
              <a:t>emptiness’</a:t>
            </a:r>
            <a:r>
              <a:rPr lang="en-US" altLang="ja-JP" u="sng" dirty="0" smtClean="0"/>
              <a:t> </a:t>
            </a:r>
            <a:r>
              <a:rPr lang="en-US" altLang="ja-JP" dirty="0"/>
              <a:t>(Cf. </a:t>
            </a:r>
            <a:r>
              <a:rPr lang="en-US" altLang="ja-JP" dirty="0" smtClean="0"/>
              <a:t>REJ. </a:t>
            </a:r>
            <a:r>
              <a:rPr lang="en-US" altLang="ja-JP" dirty="0"/>
              <a:t>58).</a:t>
            </a:r>
            <a:endParaRPr lang="ja-JP" altLang="ja-JP" dirty="0"/>
          </a:p>
          <a:p>
            <a:pPr marL="0" indent="0">
              <a:buNone/>
            </a:pPr>
            <a:endParaRPr kumimoji="1" lang="ja-JP" altLang="en-US" dirty="0"/>
          </a:p>
        </p:txBody>
      </p:sp>
    </p:spTree>
    <p:extLst>
      <p:ext uri="{BB962C8B-B14F-4D97-AF65-F5344CB8AC3E}">
        <p14:creationId xmlns:p14="http://schemas.microsoft.com/office/powerpoint/2010/main" val="28852675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496944" cy="6336704"/>
          </a:xfrm>
        </p:spPr>
        <p:txBody>
          <a:bodyPr>
            <a:normAutofit/>
          </a:bodyPr>
          <a:lstStyle/>
          <a:p>
            <a:r>
              <a:rPr lang="x-none" altLang="ja-JP" b="1" dirty="0">
                <a:solidFill>
                  <a:srgbClr val="FF0000"/>
                </a:solidFill>
              </a:rPr>
              <a:t>&lt;Individual moments&gt; </a:t>
            </a:r>
            <a:endParaRPr lang="ja-JP" altLang="ja-JP" b="1" dirty="0">
              <a:solidFill>
                <a:srgbClr val="FF0000"/>
              </a:solidFill>
            </a:endParaRPr>
          </a:p>
          <a:p>
            <a:r>
              <a:rPr lang="en-US" altLang="ja-JP" dirty="0"/>
              <a:t>Individuals exist by playing some role within </a:t>
            </a:r>
            <a:r>
              <a:rPr lang="en-US" altLang="ja-JP" u="sng" dirty="0"/>
              <a:t>a </a:t>
            </a:r>
            <a:r>
              <a:rPr lang="en-US" altLang="ja-JP" u="sng" dirty="0" smtClean="0"/>
              <a:t>group </a:t>
            </a:r>
            <a:r>
              <a:rPr lang="en-US" altLang="ja-JP" u="sng" dirty="0"/>
              <a:t>as a </a:t>
            </a:r>
            <a:r>
              <a:rPr lang="en-US" altLang="ja-JP" u="sng" dirty="0" smtClean="0"/>
              <a:t>whole.</a:t>
            </a:r>
          </a:p>
          <a:p>
            <a:pPr marL="0" indent="0">
              <a:buNone/>
            </a:pPr>
            <a:r>
              <a:rPr lang="en-US" altLang="ja-JP" dirty="0" smtClean="0"/>
              <a:t>       a </a:t>
            </a:r>
            <a:r>
              <a:rPr lang="en-US" altLang="ja-JP" dirty="0"/>
              <a:t>family, </a:t>
            </a:r>
            <a:r>
              <a:rPr lang="en-US" altLang="ja-JP" dirty="0" smtClean="0"/>
              <a:t>a </a:t>
            </a:r>
            <a:r>
              <a:rPr lang="en-US" altLang="ja-JP" dirty="0"/>
              <a:t>community, a company, </a:t>
            </a:r>
            <a:endParaRPr lang="en-US" altLang="ja-JP" dirty="0" smtClean="0"/>
          </a:p>
          <a:p>
            <a:pPr marL="0" indent="0">
              <a:buNone/>
            </a:pPr>
            <a:r>
              <a:rPr lang="en-US" altLang="ja-JP" dirty="0"/>
              <a:t> </a:t>
            </a:r>
            <a:r>
              <a:rPr lang="en-US" altLang="ja-JP" dirty="0" smtClean="0"/>
              <a:t>      a cultural organization,  a </a:t>
            </a:r>
            <a:r>
              <a:rPr lang="en-US" altLang="ja-JP" dirty="0"/>
              <a:t>nation state, etc</a:t>
            </a:r>
            <a:r>
              <a:rPr lang="en-US" altLang="ja-JP" dirty="0" smtClean="0"/>
              <a:t>.</a:t>
            </a:r>
          </a:p>
          <a:p>
            <a:pPr marL="0" indent="0">
              <a:buNone/>
            </a:pPr>
            <a:r>
              <a:rPr lang="ja-JP" altLang="en-US" dirty="0" smtClean="0"/>
              <a:t>・</a:t>
            </a:r>
            <a:r>
              <a:rPr lang="en-US" altLang="ja-JP" dirty="0" smtClean="0"/>
              <a:t> An </a:t>
            </a:r>
            <a:r>
              <a:rPr lang="en-US" altLang="ja-JP" dirty="0"/>
              <a:t>individual can exist after leaving a particular group, but he or she cannot exist after leaving all groups, or wholes, at once. </a:t>
            </a:r>
            <a:r>
              <a:rPr lang="en-US" altLang="ja-JP" dirty="0" smtClean="0"/>
              <a:t>Thus, an </a:t>
            </a:r>
            <a:r>
              <a:rPr lang="en-US" altLang="ja-JP" dirty="0"/>
              <a:t>individual must belong to some group in order to exist. </a:t>
            </a:r>
            <a:endParaRPr lang="en-US" altLang="ja-JP" dirty="0" smtClean="0"/>
          </a:p>
          <a:p>
            <a:r>
              <a:rPr lang="en-US" altLang="ja-JP" dirty="0" smtClean="0"/>
              <a:t>Individuality </a:t>
            </a:r>
            <a:r>
              <a:rPr lang="en-US" altLang="ja-JP" dirty="0"/>
              <a:t>presupposes </a:t>
            </a:r>
            <a:r>
              <a:rPr lang="en-US" altLang="ja-JP" u="sng" dirty="0"/>
              <a:t>communality.</a:t>
            </a:r>
            <a:endParaRPr lang="ja-JP" altLang="ja-JP" u="sng" dirty="0"/>
          </a:p>
        </p:txBody>
      </p:sp>
    </p:spTree>
    <p:extLst>
      <p:ext uri="{BB962C8B-B14F-4D97-AF65-F5344CB8AC3E}">
        <p14:creationId xmlns:p14="http://schemas.microsoft.com/office/powerpoint/2010/main" val="16307531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lstStyle/>
          <a:p>
            <a:r>
              <a:rPr lang="en-US" altLang="ja-JP" dirty="0"/>
              <a:t>“Hence, individuality itself does not have an independent existence. </a:t>
            </a:r>
            <a:r>
              <a:rPr lang="en-US" altLang="ja-JP" dirty="0">
                <a:solidFill>
                  <a:srgbClr val="C00000"/>
                </a:solidFill>
              </a:rPr>
              <a:t>Its essence is </a:t>
            </a:r>
            <a:r>
              <a:rPr lang="en-US" altLang="ja-JP" u="sng" dirty="0">
                <a:solidFill>
                  <a:srgbClr val="C00000"/>
                </a:solidFill>
              </a:rPr>
              <a:t>negation</a:t>
            </a:r>
            <a:r>
              <a:rPr lang="en-US" altLang="ja-JP" dirty="0">
                <a:solidFill>
                  <a:srgbClr val="C00000"/>
                </a:solidFill>
              </a:rPr>
              <a:t>, that is, </a:t>
            </a:r>
            <a:r>
              <a:rPr lang="en-US" altLang="ja-JP" u="sng" dirty="0">
                <a:solidFill>
                  <a:srgbClr val="C00000"/>
                </a:solidFill>
              </a:rPr>
              <a:t>emptiness</a:t>
            </a:r>
            <a:r>
              <a:rPr lang="en-US" altLang="ja-JP" dirty="0">
                <a:solidFill>
                  <a:srgbClr val="C00000"/>
                </a:solidFill>
              </a:rPr>
              <a:t>” </a:t>
            </a:r>
            <a:r>
              <a:rPr lang="en-US" altLang="ja-JP" dirty="0" smtClean="0"/>
              <a:t>(REJ. </a:t>
            </a:r>
            <a:r>
              <a:rPr lang="en-US" altLang="ja-JP" dirty="0"/>
              <a:t>80). </a:t>
            </a:r>
            <a:endParaRPr lang="ja-JP" altLang="ja-JP" dirty="0"/>
          </a:p>
          <a:p>
            <a:r>
              <a:rPr lang="en-US" altLang="ja-JP" dirty="0"/>
              <a:t> “The essence of individuality lies </a:t>
            </a:r>
            <a:r>
              <a:rPr lang="en-US" altLang="ja-JP" dirty="0">
                <a:solidFill>
                  <a:srgbClr val="C00000"/>
                </a:solidFill>
              </a:rPr>
              <a:t>in the </a:t>
            </a:r>
            <a:r>
              <a:rPr lang="en-US" altLang="ja-JP" u="sng" dirty="0">
                <a:solidFill>
                  <a:srgbClr val="C00000"/>
                </a:solidFill>
              </a:rPr>
              <a:t>negation of communal characteristics</a:t>
            </a:r>
            <a:r>
              <a:rPr lang="en-US" altLang="ja-JP" dirty="0"/>
              <a:t>” </a:t>
            </a:r>
            <a:r>
              <a:rPr lang="en-US" altLang="ja-JP" dirty="0" smtClean="0"/>
              <a:t>(REJ. </a:t>
            </a:r>
            <a:r>
              <a:rPr lang="en-US" altLang="ja-JP" dirty="0"/>
              <a:t>80). </a:t>
            </a:r>
            <a:endParaRPr lang="ja-JP" altLang="ja-JP" dirty="0"/>
          </a:p>
          <a:p>
            <a:r>
              <a:rPr lang="en-US" altLang="ja-JP" dirty="0" smtClean="0"/>
              <a:t>As </a:t>
            </a:r>
            <a:r>
              <a:rPr lang="en-US" altLang="ja-JP" dirty="0"/>
              <a:t>a result, individuals do not exist in and of themselves, but </a:t>
            </a:r>
            <a:r>
              <a:rPr lang="en-US" altLang="ja-JP" u="sng" dirty="0"/>
              <a:t>exist only in their negative relation to the whole.</a:t>
            </a:r>
            <a:endParaRPr lang="ja-JP" altLang="ja-JP" u="sng" dirty="0"/>
          </a:p>
          <a:p>
            <a:endParaRPr kumimoji="1" lang="ja-JP" altLang="en-US" dirty="0"/>
          </a:p>
        </p:txBody>
      </p:sp>
    </p:spTree>
    <p:extLst>
      <p:ext uri="{BB962C8B-B14F-4D97-AF65-F5344CB8AC3E}">
        <p14:creationId xmlns:p14="http://schemas.microsoft.com/office/powerpoint/2010/main" val="2501955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normAutofit/>
          </a:bodyPr>
          <a:lstStyle/>
          <a:p>
            <a:r>
              <a:rPr lang="x-none" altLang="ja-JP" b="1" dirty="0">
                <a:solidFill>
                  <a:srgbClr val="FF0000"/>
                </a:solidFill>
              </a:rPr>
              <a:t>&lt;Moments of the whole&gt; </a:t>
            </a:r>
            <a:endParaRPr lang="ja-JP" altLang="ja-JP" b="1" dirty="0">
              <a:solidFill>
                <a:srgbClr val="FF0000"/>
              </a:solidFill>
            </a:endParaRPr>
          </a:p>
          <a:p>
            <a:r>
              <a:rPr lang="en-US" altLang="ja-JP" dirty="0"/>
              <a:t>For example, a family does not exist as a kind of substantive being by itself. If all family members leave their family, the entity will </a:t>
            </a:r>
            <a:r>
              <a:rPr lang="en-US" altLang="ja-JP" dirty="0" smtClean="0"/>
              <a:t>disappear</a:t>
            </a:r>
          </a:p>
          <a:p>
            <a:r>
              <a:rPr lang="en-US" altLang="ja-JP" dirty="0" smtClean="0"/>
              <a:t> </a:t>
            </a:r>
            <a:r>
              <a:rPr lang="en-US" altLang="ja-JP" dirty="0"/>
              <a:t>In order to exist, a family needs to </a:t>
            </a:r>
            <a:r>
              <a:rPr lang="en-US" altLang="ja-JP" u="sng" dirty="0"/>
              <a:t>restrict </a:t>
            </a:r>
            <a:r>
              <a:rPr lang="en-US" altLang="ja-JP" dirty="0"/>
              <a:t>the behaviors of its individuals. In other words, </a:t>
            </a:r>
            <a:r>
              <a:rPr lang="en-US" altLang="ja-JP" u="sng" dirty="0"/>
              <a:t>a family can exist by negating its individuals.</a:t>
            </a:r>
            <a:r>
              <a:rPr lang="en-US" altLang="ja-JP" dirty="0"/>
              <a:t>  </a:t>
            </a:r>
            <a:endParaRPr lang="ja-JP" altLang="ja-JP" dirty="0"/>
          </a:p>
          <a:p>
            <a:endParaRPr kumimoji="1" lang="ja-JP" altLang="en-US" dirty="0"/>
          </a:p>
        </p:txBody>
      </p:sp>
    </p:spTree>
    <p:extLst>
      <p:ext uri="{BB962C8B-B14F-4D97-AF65-F5344CB8AC3E}">
        <p14:creationId xmlns:p14="http://schemas.microsoft.com/office/powerpoint/2010/main" val="22168890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568952" cy="6336704"/>
          </a:xfrm>
        </p:spPr>
        <p:txBody>
          <a:bodyPr/>
          <a:lstStyle/>
          <a:p>
            <a:endParaRPr lang="en-US" altLang="ja-JP" dirty="0" smtClean="0"/>
          </a:p>
          <a:p>
            <a:r>
              <a:rPr lang="en-US" altLang="ja-JP" dirty="0"/>
              <a:t>The community maintains its status as a community </a:t>
            </a:r>
            <a:r>
              <a:rPr lang="en-US" altLang="ja-JP" u="sng" dirty="0"/>
              <a:t>by coercing or negating individuals</a:t>
            </a:r>
            <a:r>
              <a:rPr lang="en-US" altLang="ja-JP" dirty="0"/>
              <a:t>. </a:t>
            </a:r>
            <a:endParaRPr lang="en-US" altLang="ja-JP" dirty="0" smtClean="0"/>
          </a:p>
          <a:p>
            <a:endParaRPr lang="en-US" altLang="ja-JP" dirty="0" smtClean="0"/>
          </a:p>
          <a:p>
            <a:r>
              <a:rPr lang="en-US" altLang="ja-JP" dirty="0" smtClean="0"/>
              <a:t>“[</a:t>
            </a:r>
            <a:r>
              <a:rPr lang="en-US" altLang="ja-JP" dirty="0"/>
              <a:t>T] he ultimate feature of every kind of wholeness in human beings is </a:t>
            </a:r>
            <a:r>
              <a:rPr lang="en-US" altLang="ja-JP" dirty="0">
                <a:solidFill>
                  <a:srgbClr val="C00000"/>
                </a:solidFill>
              </a:rPr>
              <a:t>“</a:t>
            </a:r>
            <a:r>
              <a:rPr lang="en-US" altLang="ja-JP" i="1" u="sng" dirty="0">
                <a:solidFill>
                  <a:srgbClr val="C00000"/>
                </a:solidFill>
              </a:rPr>
              <a:t>emptiness</a:t>
            </a:r>
            <a:r>
              <a:rPr lang="en-US" altLang="ja-JP" u="sng" dirty="0">
                <a:solidFill>
                  <a:srgbClr val="C00000"/>
                </a:solidFill>
              </a:rPr>
              <a:t>”</a:t>
            </a:r>
            <a:r>
              <a:rPr lang="en-US" altLang="ja-JP" dirty="0">
                <a:solidFill>
                  <a:srgbClr val="C00000"/>
                </a:solidFill>
              </a:rPr>
              <a:t> </a:t>
            </a:r>
            <a:r>
              <a:rPr lang="en-US" altLang="ja-JP" dirty="0"/>
              <a:t>and, hence, the whole does not subsist in itself but appears </a:t>
            </a:r>
            <a:r>
              <a:rPr lang="en-US" altLang="ja-JP" u="sng" dirty="0"/>
              <a:t>only in the form of the restriction or negation of the individual</a:t>
            </a:r>
            <a:r>
              <a:rPr lang="en-US" altLang="ja-JP" dirty="0"/>
              <a:t>” </a:t>
            </a:r>
            <a:r>
              <a:rPr lang="en-US" altLang="ja-JP" dirty="0" smtClean="0"/>
              <a:t>(REJ. </a:t>
            </a:r>
            <a:r>
              <a:rPr lang="en-US" altLang="ja-JP" dirty="0"/>
              <a:t>99).</a:t>
            </a:r>
            <a:endParaRPr lang="ja-JP" altLang="ja-JP" dirty="0"/>
          </a:p>
          <a:p>
            <a:endParaRPr kumimoji="1" lang="ja-JP" altLang="en-US" dirty="0"/>
          </a:p>
        </p:txBody>
      </p:sp>
    </p:spTree>
    <p:extLst>
      <p:ext uri="{BB962C8B-B14F-4D97-AF65-F5344CB8AC3E}">
        <p14:creationId xmlns:p14="http://schemas.microsoft.com/office/powerpoint/2010/main" val="16307531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normAutofit fontScale="85000" lnSpcReduction="20000"/>
          </a:bodyPr>
          <a:lstStyle/>
          <a:p>
            <a:r>
              <a:rPr lang="x-none" altLang="ja-JP" sz="3800" b="1" dirty="0">
                <a:solidFill>
                  <a:srgbClr val="FF0000"/>
                </a:solidFill>
              </a:rPr>
              <a:t>&lt;The negative structure of a human </a:t>
            </a:r>
            <a:r>
              <a:rPr lang="x-none" altLang="ja-JP" sz="3800" b="1" dirty="0" smtClean="0">
                <a:solidFill>
                  <a:srgbClr val="FF0000"/>
                </a:solidFill>
              </a:rPr>
              <a:t>being&gt; </a:t>
            </a:r>
            <a:endParaRPr lang="ja-JP" altLang="ja-JP" sz="3800" b="1" dirty="0">
              <a:solidFill>
                <a:srgbClr val="FF0000"/>
              </a:solidFill>
            </a:endParaRPr>
          </a:p>
          <a:p>
            <a:r>
              <a:rPr lang="en-US" altLang="ja-JP" dirty="0"/>
              <a:t>Watsuji describes mutual relations between individuals and the whole:</a:t>
            </a:r>
            <a:endParaRPr lang="ja-JP" altLang="ja-JP" dirty="0"/>
          </a:p>
          <a:p>
            <a:pPr lvl="1"/>
            <a:r>
              <a:rPr lang="en-US" altLang="ja-JP" sz="3300" dirty="0"/>
              <a:t>“[B]oth individuals and the whole subsist not in themselves, but only in the relationship of each with the other” </a:t>
            </a:r>
            <a:r>
              <a:rPr lang="en-US" altLang="ja-JP" sz="3300" dirty="0" smtClean="0"/>
              <a:t>(REJ. </a:t>
            </a:r>
            <a:r>
              <a:rPr lang="en-US" altLang="ja-JP" sz="3300" dirty="0"/>
              <a:t>101</a:t>
            </a:r>
            <a:r>
              <a:rPr lang="en-US" altLang="ja-JP" sz="3300" dirty="0" smtClean="0"/>
              <a:t>).</a:t>
            </a:r>
          </a:p>
          <a:p>
            <a:endParaRPr lang="ja-JP" altLang="ja-JP" dirty="0"/>
          </a:p>
          <a:p>
            <a:r>
              <a:rPr lang="en-US" altLang="ja-JP" dirty="0"/>
              <a:t>This relationship can be perceived as having </a:t>
            </a:r>
            <a:r>
              <a:rPr lang="en-US" altLang="ja-JP" dirty="0">
                <a:solidFill>
                  <a:srgbClr val="C00000"/>
                </a:solidFill>
              </a:rPr>
              <a:t>both</a:t>
            </a:r>
            <a:r>
              <a:rPr lang="en-US" altLang="ja-JP" dirty="0"/>
              <a:t> </a:t>
            </a:r>
            <a:r>
              <a:rPr lang="en-US" altLang="ja-JP" dirty="0">
                <a:solidFill>
                  <a:srgbClr val="C00000"/>
                </a:solidFill>
              </a:rPr>
              <a:t>positive and negative aspects</a:t>
            </a:r>
            <a:r>
              <a:rPr lang="en-US" altLang="ja-JP" dirty="0" smtClean="0">
                <a:solidFill>
                  <a:srgbClr val="C00000"/>
                </a:solidFill>
              </a:rPr>
              <a:t>.</a:t>
            </a:r>
          </a:p>
          <a:p>
            <a:endParaRPr lang="ja-JP" altLang="ja-JP" dirty="0"/>
          </a:p>
          <a:p>
            <a:r>
              <a:rPr lang="en-US" altLang="ja-JP" dirty="0" smtClean="0"/>
              <a:t>The positive </a:t>
            </a:r>
            <a:r>
              <a:rPr lang="en-US" altLang="ja-JP" dirty="0"/>
              <a:t>relationships between </a:t>
            </a:r>
            <a:r>
              <a:rPr lang="en-US" altLang="ja-JP" dirty="0" smtClean="0"/>
              <a:t>an </a:t>
            </a:r>
            <a:r>
              <a:rPr lang="en-US" altLang="ja-JP" dirty="0"/>
              <a:t>individual and the community as a </a:t>
            </a:r>
            <a:r>
              <a:rPr lang="en-US" altLang="ja-JP" dirty="0" smtClean="0"/>
              <a:t>whole  </a:t>
            </a:r>
            <a:r>
              <a:rPr lang="ja-JP" altLang="en-US" dirty="0" smtClean="0"/>
              <a:t>→　</a:t>
            </a:r>
            <a:r>
              <a:rPr lang="en-US" altLang="ja-JP" dirty="0" smtClean="0"/>
              <a:t> </a:t>
            </a:r>
            <a:r>
              <a:rPr lang="en-US" altLang="ja-JP" u="sng" dirty="0">
                <a:solidFill>
                  <a:srgbClr val="C00000"/>
                </a:solidFill>
              </a:rPr>
              <a:t>an </a:t>
            </a:r>
            <a:r>
              <a:rPr lang="en-US" altLang="ja-JP" i="1" u="sng" dirty="0">
                <a:solidFill>
                  <a:srgbClr val="C00000"/>
                </a:solidFill>
              </a:rPr>
              <a:t>organism</a:t>
            </a:r>
            <a:r>
              <a:rPr lang="en-US" altLang="ja-JP" dirty="0">
                <a:solidFill>
                  <a:srgbClr val="C00000"/>
                </a:solidFill>
              </a:rPr>
              <a:t>. </a:t>
            </a:r>
            <a:endParaRPr lang="en-US" altLang="ja-JP" dirty="0" smtClean="0">
              <a:solidFill>
                <a:srgbClr val="C00000"/>
              </a:solidFill>
            </a:endParaRPr>
          </a:p>
          <a:p>
            <a:endParaRPr lang="en-US" altLang="ja-JP" dirty="0" smtClean="0"/>
          </a:p>
          <a:p>
            <a:r>
              <a:rPr lang="en-US" altLang="ja-JP" dirty="0" smtClean="0"/>
              <a:t>Watsuji </a:t>
            </a:r>
            <a:r>
              <a:rPr lang="en-US" altLang="ja-JP" dirty="0"/>
              <a:t>criticized such a view and emphasized the </a:t>
            </a:r>
            <a:r>
              <a:rPr lang="en-US" altLang="ja-JP" i="1" u="sng" dirty="0">
                <a:solidFill>
                  <a:srgbClr val="C00000"/>
                </a:solidFill>
              </a:rPr>
              <a:t>mutual negative relation </a:t>
            </a:r>
            <a:r>
              <a:rPr lang="en-US" altLang="ja-JP" dirty="0"/>
              <a:t>between an individual and the whole.</a:t>
            </a:r>
            <a:endParaRPr lang="ja-JP" altLang="ja-JP" dirty="0"/>
          </a:p>
        </p:txBody>
      </p:sp>
    </p:spTree>
    <p:extLst>
      <p:ext uri="{BB962C8B-B14F-4D97-AF65-F5344CB8AC3E}">
        <p14:creationId xmlns:p14="http://schemas.microsoft.com/office/powerpoint/2010/main" val="39286130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normAutofit lnSpcReduction="10000"/>
          </a:bodyPr>
          <a:lstStyle/>
          <a:p>
            <a:pPr marL="0" indent="0">
              <a:buNone/>
            </a:pPr>
            <a:r>
              <a:rPr lang="en-US" altLang="ja-JP" dirty="0"/>
              <a:t> Watsuji emphasizes </a:t>
            </a:r>
            <a:r>
              <a:rPr lang="en-US" altLang="ja-JP" dirty="0">
                <a:solidFill>
                  <a:srgbClr val="C00000"/>
                </a:solidFill>
              </a:rPr>
              <a:t>the negative aspects</a:t>
            </a:r>
            <a:r>
              <a:rPr lang="en-US" altLang="ja-JP" dirty="0"/>
              <a:t>.</a:t>
            </a:r>
            <a:endParaRPr lang="ja-JP" altLang="ja-JP" dirty="0"/>
          </a:p>
          <a:p>
            <a:endParaRPr lang="en-US" altLang="ja-JP" dirty="0" smtClean="0"/>
          </a:p>
          <a:p>
            <a:r>
              <a:rPr lang="en-US" altLang="ja-JP" dirty="0" smtClean="0"/>
              <a:t>“[A]ssociation is ‘the discarding of individuality that appears in the form of the discarding of community.’ </a:t>
            </a:r>
            <a:r>
              <a:rPr lang="en-US" altLang="ja-JP" u="sng" dirty="0" smtClean="0"/>
              <a:t>This is double negation</a:t>
            </a:r>
            <a:r>
              <a:rPr lang="en-US" altLang="ja-JP" dirty="0" smtClean="0"/>
              <a:t>” (p. 115).</a:t>
            </a:r>
          </a:p>
          <a:p>
            <a:endParaRPr lang="en-US" altLang="ja-JP" dirty="0"/>
          </a:p>
          <a:p>
            <a:r>
              <a:rPr lang="en-US" altLang="ja-JP" dirty="0" smtClean="0"/>
              <a:t>This </a:t>
            </a:r>
            <a:r>
              <a:rPr lang="en-US" altLang="ja-JP" dirty="0"/>
              <a:t>duality of </a:t>
            </a:r>
            <a:r>
              <a:rPr lang="en-US" altLang="ja-JP" dirty="0" smtClean="0"/>
              <a:t>negations</a:t>
            </a:r>
            <a:r>
              <a:rPr lang="en-US" altLang="ja-JP" i="1" dirty="0" smtClean="0"/>
              <a:t> </a:t>
            </a:r>
            <a:r>
              <a:rPr lang="en-US" altLang="ja-JP" dirty="0"/>
              <a:t>would be the same as </a:t>
            </a:r>
            <a:r>
              <a:rPr lang="en-US" altLang="ja-JP" i="1" dirty="0">
                <a:solidFill>
                  <a:srgbClr val="C00000"/>
                </a:solidFill>
              </a:rPr>
              <a:t>emptiness</a:t>
            </a:r>
            <a:r>
              <a:rPr lang="en-US" altLang="ja-JP" dirty="0">
                <a:solidFill>
                  <a:srgbClr val="C00000"/>
                </a:solidFill>
              </a:rPr>
              <a:t>. </a:t>
            </a:r>
            <a:r>
              <a:rPr lang="en-US" altLang="ja-JP" dirty="0"/>
              <a:t>Watsuji claims that </a:t>
            </a:r>
            <a:r>
              <a:rPr lang="en-US" altLang="ja-JP" i="1" dirty="0">
                <a:solidFill>
                  <a:srgbClr val="C00000"/>
                </a:solidFill>
              </a:rPr>
              <a:t>emptiness </a:t>
            </a:r>
            <a:r>
              <a:rPr lang="en-US" altLang="ja-JP" dirty="0"/>
              <a:t>is the basis of both an individual and the whole. </a:t>
            </a:r>
            <a:endParaRPr lang="en-US" altLang="ja-JP" dirty="0" smtClean="0"/>
          </a:p>
          <a:p>
            <a:r>
              <a:rPr lang="en-US" altLang="ja-JP" dirty="0" smtClean="0"/>
              <a:t>This </a:t>
            </a:r>
            <a:r>
              <a:rPr lang="en-US" altLang="ja-JP" dirty="0"/>
              <a:t>principle of </a:t>
            </a:r>
            <a:r>
              <a:rPr lang="en-US" altLang="ja-JP" i="1" dirty="0">
                <a:solidFill>
                  <a:srgbClr val="C00000"/>
                </a:solidFill>
              </a:rPr>
              <a:t>emptiness</a:t>
            </a:r>
            <a:r>
              <a:rPr lang="en-US" altLang="ja-JP" dirty="0">
                <a:solidFill>
                  <a:srgbClr val="C00000"/>
                </a:solidFill>
              </a:rPr>
              <a:t> </a:t>
            </a:r>
            <a:r>
              <a:rPr lang="en-US" altLang="ja-JP" dirty="0"/>
              <a:t>is a concept of the Mahayana Buddhist</a:t>
            </a:r>
            <a:r>
              <a:rPr lang="en-US" altLang="ja-JP" u="sng" dirty="0"/>
              <a:t> </a:t>
            </a:r>
            <a:r>
              <a:rPr lang="ja-JP" altLang="ja-JP" dirty="0"/>
              <a:t>Nāgārjuna (ca 150–250 AD)</a:t>
            </a:r>
            <a:r>
              <a:rPr lang="en-US" altLang="ja-JP" dirty="0"/>
              <a:t>. </a:t>
            </a:r>
            <a:endParaRPr lang="en-US" altLang="ja-JP" dirty="0" smtClean="0"/>
          </a:p>
          <a:p>
            <a:endParaRPr kumimoji="1" lang="ja-JP" altLang="en-US" dirty="0"/>
          </a:p>
        </p:txBody>
      </p:sp>
    </p:spTree>
    <p:extLst>
      <p:ext uri="{BB962C8B-B14F-4D97-AF65-F5344CB8AC3E}">
        <p14:creationId xmlns:p14="http://schemas.microsoft.com/office/powerpoint/2010/main" val="16302878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normAutofit fontScale="92500" lnSpcReduction="20000"/>
          </a:bodyPr>
          <a:lstStyle/>
          <a:p>
            <a:r>
              <a:rPr lang="x-none" altLang="ja-JP" b="1" dirty="0">
                <a:solidFill>
                  <a:srgbClr val="FF0000"/>
                </a:solidFill>
              </a:rPr>
              <a:t>Introduction</a:t>
            </a:r>
            <a:endParaRPr lang="ja-JP" altLang="ja-JP" b="1" dirty="0">
              <a:solidFill>
                <a:srgbClr val="FF0000"/>
              </a:solidFill>
            </a:endParaRPr>
          </a:p>
          <a:p>
            <a:r>
              <a:rPr lang="en-US" altLang="ja-JP" dirty="0">
                <a:solidFill>
                  <a:srgbClr val="C00000"/>
                </a:solidFill>
              </a:rPr>
              <a:t>Tetsurō Watuji </a:t>
            </a:r>
            <a:r>
              <a:rPr lang="en-US" altLang="ja-JP" dirty="0"/>
              <a:t>was the most influential philosopher of morality in Japan after </a:t>
            </a:r>
            <a:r>
              <a:rPr lang="en-US" altLang="ja-JP" dirty="0">
                <a:solidFill>
                  <a:srgbClr val="C00000"/>
                </a:solidFill>
              </a:rPr>
              <a:t>the </a:t>
            </a:r>
            <a:r>
              <a:rPr lang="en-US" altLang="ja-JP" i="1" dirty="0">
                <a:solidFill>
                  <a:srgbClr val="C00000"/>
                </a:solidFill>
              </a:rPr>
              <a:t>Meiji Restoration.</a:t>
            </a:r>
            <a:r>
              <a:rPr lang="en-US" altLang="ja-JP" dirty="0"/>
              <a:t> </a:t>
            </a:r>
            <a:endParaRPr lang="en-US" altLang="ja-JP" dirty="0" smtClean="0"/>
          </a:p>
          <a:p>
            <a:r>
              <a:rPr lang="en-US" altLang="ja-JP" dirty="0" smtClean="0"/>
              <a:t>The </a:t>
            </a:r>
            <a:r>
              <a:rPr lang="en-US" altLang="ja-JP" dirty="0"/>
              <a:t>Edo period was characterized by a </a:t>
            </a:r>
            <a:r>
              <a:rPr lang="en-US" altLang="ja-JP" dirty="0">
                <a:solidFill>
                  <a:srgbClr val="C00000"/>
                </a:solidFill>
              </a:rPr>
              <a:t>feudalistic </a:t>
            </a:r>
            <a:r>
              <a:rPr lang="en-US" altLang="ja-JP" dirty="0" smtClean="0">
                <a:solidFill>
                  <a:srgbClr val="C00000"/>
                </a:solidFill>
              </a:rPr>
              <a:t>society</a:t>
            </a:r>
            <a:r>
              <a:rPr lang="en-US" altLang="ja-JP" dirty="0" smtClean="0"/>
              <a:t>. People were governed by </a:t>
            </a:r>
            <a:r>
              <a:rPr lang="en-US" altLang="ja-JP" dirty="0" smtClean="0">
                <a:solidFill>
                  <a:srgbClr val="C00000"/>
                </a:solidFill>
              </a:rPr>
              <a:t>Confucianism</a:t>
            </a:r>
            <a:r>
              <a:rPr lang="en-US" altLang="ja-JP" dirty="0" smtClean="0"/>
              <a:t>.</a:t>
            </a:r>
          </a:p>
          <a:p>
            <a:r>
              <a:rPr lang="en-US" altLang="ja-JP" dirty="0" smtClean="0"/>
              <a:t>The </a:t>
            </a:r>
            <a:r>
              <a:rPr lang="en-US" altLang="ja-JP" dirty="0"/>
              <a:t>Tokugawa government isolated the country from the outside world, later known as </a:t>
            </a:r>
            <a:r>
              <a:rPr lang="en-US" altLang="ja-JP" dirty="0">
                <a:solidFill>
                  <a:srgbClr val="C00000"/>
                </a:solidFill>
              </a:rPr>
              <a:t>‘the closure of the country</a:t>
            </a:r>
            <a:r>
              <a:rPr lang="en-US" altLang="ja-JP" dirty="0"/>
              <a:t>’. </a:t>
            </a:r>
            <a:endParaRPr lang="en-US" altLang="ja-JP" dirty="0" smtClean="0"/>
          </a:p>
          <a:p>
            <a:r>
              <a:rPr lang="en-US" altLang="ja-JP" dirty="0" smtClean="0"/>
              <a:t>The </a:t>
            </a:r>
            <a:r>
              <a:rPr lang="en-US" altLang="ja-JP" dirty="0"/>
              <a:t>Tokugawa government ended its isolation </a:t>
            </a:r>
            <a:r>
              <a:rPr lang="en-US" altLang="ja-JP" dirty="0" smtClean="0"/>
              <a:t>and</a:t>
            </a:r>
            <a:r>
              <a:rPr lang="ja-JP" altLang="en-US" dirty="0" smtClean="0"/>
              <a:t>　</a:t>
            </a:r>
            <a:r>
              <a:rPr lang="en-US" altLang="ja-JP" dirty="0" smtClean="0"/>
              <a:t>returned </a:t>
            </a:r>
            <a:r>
              <a:rPr lang="en-US" altLang="ja-JP" dirty="0"/>
              <a:t>the ruling power to the Mikado (or Tennō) in 1868. </a:t>
            </a:r>
            <a:r>
              <a:rPr lang="en-US" altLang="ja-JP" dirty="0" smtClean="0"/>
              <a:t>It is called </a:t>
            </a:r>
            <a:r>
              <a:rPr lang="en-US" altLang="ja-JP" dirty="0" smtClean="0">
                <a:solidFill>
                  <a:srgbClr val="C00000"/>
                </a:solidFill>
              </a:rPr>
              <a:t>the </a:t>
            </a:r>
            <a:r>
              <a:rPr lang="en-US" altLang="ja-JP" i="1" dirty="0">
                <a:solidFill>
                  <a:srgbClr val="C00000"/>
                </a:solidFill>
              </a:rPr>
              <a:t>Meiji </a:t>
            </a:r>
            <a:r>
              <a:rPr lang="en-US" altLang="ja-JP" i="1" dirty="0" smtClean="0">
                <a:solidFill>
                  <a:srgbClr val="C00000"/>
                </a:solidFill>
              </a:rPr>
              <a:t>Restoration</a:t>
            </a:r>
            <a:r>
              <a:rPr lang="en-US" altLang="ja-JP" dirty="0" smtClean="0"/>
              <a:t>.</a:t>
            </a:r>
          </a:p>
          <a:p>
            <a:r>
              <a:rPr lang="en-US" altLang="ja-JP" dirty="0" smtClean="0"/>
              <a:t> The most </a:t>
            </a:r>
            <a:r>
              <a:rPr lang="en-US" altLang="ja-JP" dirty="0"/>
              <a:t>important reason for this shift was to avoid becoming a </a:t>
            </a:r>
            <a:r>
              <a:rPr lang="en-US" altLang="ja-JP" dirty="0" smtClean="0"/>
              <a:t>Western </a:t>
            </a:r>
            <a:r>
              <a:rPr lang="en-US" altLang="ja-JP" dirty="0"/>
              <a:t>colony by becoming a modern state itself.</a:t>
            </a:r>
            <a:endParaRPr lang="ja-JP" altLang="ja-JP" dirty="0"/>
          </a:p>
          <a:p>
            <a:endParaRPr kumimoji="1" lang="ja-JP" altLang="en-US" dirty="0"/>
          </a:p>
        </p:txBody>
      </p:sp>
    </p:spTree>
    <p:extLst>
      <p:ext uri="{BB962C8B-B14F-4D97-AF65-F5344CB8AC3E}">
        <p14:creationId xmlns:p14="http://schemas.microsoft.com/office/powerpoint/2010/main" val="28852675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179512" y="332656"/>
            <a:ext cx="8784976" cy="6336704"/>
          </a:xfrm>
        </p:spPr>
        <p:txBody>
          <a:bodyPr>
            <a:normAutofit lnSpcReduction="10000"/>
          </a:bodyPr>
          <a:lstStyle/>
          <a:p>
            <a:r>
              <a:rPr lang="en-US" altLang="ja-JP" dirty="0"/>
              <a:t>Buddhism </a:t>
            </a:r>
            <a:r>
              <a:rPr lang="ja-JP" altLang="en-US" dirty="0"/>
              <a:t>　</a:t>
            </a:r>
            <a:r>
              <a:rPr lang="ja-JP" altLang="en-US" dirty="0" smtClean="0"/>
              <a:t>←　</a:t>
            </a:r>
            <a:r>
              <a:rPr lang="en-US" altLang="ja-JP" dirty="0" smtClean="0"/>
              <a:t>Siddhartha </a:t>
            </a:r>
            <a:r>
              <a:rPr lang="en-US" altLang="ja-JP" dirty="0"/>
              <a:t>Gautama </a:t>
            </a:r>
            <a:endParaRPr lang="en-US" altLang="ja-JP" dirty="0" smtClean="0"/>
          </a:p>
          <a:p>
            <a:pPr marL="0" indent="0">
              <a:buNone/>
            </a:pPr>
            <a:r>
              <a:rPr lang="en-US" altLang="ja-JP" dirty="0" smtClean="0"/>
              <a:t>                                </a:t>
            </a:r>
            <a:r>
              <a:rPr lang="ja-JP" altLang="en-US" dirty="0" smtClean="0"/>
              <a:t>（</a:t>
            </a:r>
            <a:r>
              <a:rPr lang="en-US" altLang="ja-JP" dirty="0" smtClean="0"/>
              <a:t>6 th -4th </a:t>
            </a:r>
            <a:r>
              <a:rPr lang="en-US" altLang="ja-JP" dirty="0"/>
              <a:t>centuries B.C.E</a:t>
            </a:r>
            <a:r>
              <a:rPr lang="en-US" altLang="ja-JP" dirty="0" smtClean="0"/>
              <a:t>.) </a:t>
            </a:r>
          </a:p>
          <a:p>
            <a:r>
              <a:rPr lang="en-US" altLang="ja-JP" dirty="0" smtClean="0"/>
              <a:t>Gautama preached </a:t>
            </a:r>
            <a:r>
              <a:rPr lang="en-US" altLang="ja-JP" dirty="0"/>
              <a:t>that human suffering came from craving or ignorance. People think that their </a:t>
            </a:r>
            <a:r>
              <a:rPr lang="en-US" altLang="ja-JP" dirty="0">
                <a:solidFill>
                  <a:srgbClr val="C00000"/>
                </a:solidFill>
              </a:rPr>
              <a:t>individual selves (</a:t>
            </a:r>
            <a:r>
              <a:rPr lang="en-US" altLang="ja-JP" i="1" dirty="0">
                <a:solidFill>
                  <a:srgbClr val="C00000"/>
                </a:solidFill>
              </a:rPr>
              <a:t>ātman</a:t>
            </a:r>
            <a:r>
              <a:rPr lang="en-US" altLang="ja-JP" dirty="0"/>
              <a:t>) exist, but </a:t>
            </a:r>
            <a:r>
              <a:rPr lang="en-US" altLang="ja-JP" sz="3200" dirty="0" smtClean="0"/>
              <a:t>Gautama </a:t>
            </a:r>
            <a:r>
              <a:rPr lang="en-US" altLang="ja-JP" sz="3200" dirty="0"/>
              <a:t>claimed that neither self nor </a:t>
            </a:r>
            <a:r>
              <a:rPr lang="en-US" altLang="ja-JP" sz="3200" dirty="0" smtClean="0"/>
              <a:t>substance </a:t>
            </a:r>
            <a:r>
              <a:rPr lang="en-US" altLang="ja-JP" sz="3200" dirty="0"/>
              <a:t>actually exists. </a:t>
            </a:r>
            <a:endParaRPr lang="en-US" altLang="ja-JP" sz="3200" dirty="0" smtClean="0"/>
          </a:p>
          <a:p>
            <a:r>
              <a:rPr lang="en-US" altLang="ja-JP" sz="3200" dirty="0" smtClean="0"/>
              <a:t>Nargarjuna </a:t>
            </a:r>
            <a:r>
              <a:rPr lang="en-US" altLang="ja-JP" sz="3200" dirty="0"/>
              <a:t>supported </a:t>
            </a:r>
            <a:r>
              <a:rPr lang="en-US" altLang="ja-JP" sz="3200" dirty="0" smtClean="0"/>
              <a:t>Gautama’s claim </a:t>
            </a:r>
            <a:r>
              <a:rPr lang="en-US" altLang="ja-JP" sz="3200" dirty="0"/>
              <a:t>by employing the concept of </a:t>
            </a:r>
            <a:r>
              <a:rPr lang="en-US" altLang="ja-JP" sz="3200" i="1" dirty="0">
                <a:solidFill>
                  <a:srgbClr val="C00000"/>
                </a:solidFill>
              </a:rPr>
              <a:t>emptiness</a:t>
            </a:r>
            <a:r>
              <a:rPr lang="en-US" altLang="ja-JP" dirty="0">
                <a:solidFill>
                  <a:srgbClr val="C00000"/>
                </a:solidFill>
              </a:rPr>
              <a:t>.</a:t>
            </a:r>
            <a:r>
              <a:rPr lang="en-US" altLang="ja-JP" dirty="0"/>
              <a:t> </a:t>
            </a:r>
            <a:endParaRPr lang="en-US" altLang="ja-JP" dirty="0" smtClean="0"/>
          </a:p>
          <a:p>
            <a:endParaRPr kumimoji="1" lang="en-US" altLang="ja-JP" dirty="0" smtClean="0"/>
          </a:p>
          <a:p>
            <a:r>
              <a:rPr lang="en-US" altLang="ja-JP" dirty="0"/>
              <a:t>Watsuji shares his fundamental relational understanding of Human Beings with Buddhism.</a:t>
            </a:r>
            <a:endParaRPr lang="ja-JP" altLang="ja-JP" dirty="0"/>
          </a:p>
          <a:p>
            <a:endParaRPr kumimoji="1" lang="ja-JP" altLang="en-US" dirty="0"/>
          </a:p>
        </p:txBody>
      </p:sp>
    </p:spTree>
    <p:extLst>
      <p:ext uri="{BB962C8B-B14F-4D97-AF65-F5344CB8AC3E}">
        <p14:creationId xmlns:p14="http://schemas.microsoft.com/office/powerpoint/2010/main" val="20440088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525344"/>
          </a:xfrm>
        </p:spPr>
        <p:txBody>
          <a:bodyPr>
            <a:normAutofit fontScale="92500" lnSpcReduction="20000"/>
          </a:bodyPr>
          <a:lstStyle/>
          <a:p>
            <a:pPr marL="0" indent="0">
              <a:buNone/>
            </a:pPr>
            <a:r>
              <a:rPr lang="x-none" altLang="ja-JP" b="1" dirty="0" smtClean="0">
                <a:solidFill>
                  <a:srgbClr val="FF0000"/>
                </a:solidFill>
              </a:rPr>
              <a:t>5 </a:t>
            </a:r>
            <a:r>
              <a:rPr lang="x-none" altLang="ja-JP" b="1" dirty="0">
                <a:solidFill>
                  <a:srgbClr val="FF0000"/>
                </a:solidFill>
              </a:rPr>
              <a:t>Ethical Organizations</a:t>
            </a:r>
            <a:endParaRPr lang="ja-JP" altLang="ja-JP" b="1" dirty="0">
              <a:solidFill>
                <a:srgbClr val="FF0000"/>
              </a:solidFill>
            </a:endParaRPr>
          </a:p>
          <a:p>
            <a:pPr marL="0" indent="0">
              <a:buNone/>
            </a:pPr>
            <a:r>
              <a:rPr lang="en-US" altLang="ja-JP" dirty="0" smtClean="0"/>
              <a:t>(‘The chap. 3  the Ethical Organizations’ of </a:t>
            </a:r>
            <a:r>
              <a:rPr lang="en-US" altLang="ja-JP" i="1" dirty="0" smtClean="0"/>
              <a:t>Ethics)</a:t>
            </a:r>
            <a:r>
              <a:rPr lang="en-US" altLang="ja-JP" dirty="0"/>
              <a:t> </a:t>
            </a:r>
            <a:endParaRPr lang="en-US" altLang="ja-JP" dirty="0" smtClean="0"/>
          </a:p>
          <a:p>
            <a:pPr marL="0" indent="0">
              <a:buNone/>
            </a:pPr>
            <a:endParaRPr lang="ja-JP" altLang="ja-JP" dirty="0"/>
          </a:p>
          <a:p>
            <a:r>
              <a:rPr lang="en-US" altLang="ja-JP" dirty="0"/>
              <a:t>Section 1 - Private being as a lack of publicness (6 pages)</a:t>
            </a:r>
            <a:endParaRPr lang="ja-JP" altLang="ja-JP" dirty="0"/>
          </a:p>
          <a:p>
            <a:r>
              <a:rPr lang="en-US" altLang="ja-JP" dirty="0"/>
              <a:t>Section 2 - Family (99 pages)</a:t>
            </a:r>
            <a:endParaRPr lang="ja-JP" altLang="ja-JP" dirty="0"/>
          </a:p>
          <a:p>
            <a:pPr lvl="1"/>
            <a:r>
              <a:rPr lang="en-US" altLang="ja-JP" dirty="0"/>
              <a:t>1 Husband and wife  </a:t>
            </a:r>
            <a:endParaRPr lang="ja-JP" altLang="ja-JP" dirty="0"/>
          </a:p>
          <a:p>
            <a:pPr lvl="1"/>
            <a:r>
              <a:rPr lang="en-US" altLang="ja-JP" dirty="0"/>
              <a:t>2 Parents and children</a:t>
            </a:r>
            <a:endParaRPr lang="ja-JP" altLang="ja-JP" dirty="0"/>
          </a:p>
          <a:p>
            <a:pPr lvl="1"/>
            <a:r>
              <a:rPr lang="en-US" altLang="ja-JP" dirty="0"/>
              <a:t>3 Brothers and sisters.</a:t>
            </a:r>
            <a:endParaRPr lang="ja-JP" altLang="ja-JP" dirty="0"/>
          </a:p>
          <a:p>
            <a:r>
              <a:rPr lang="en-US" altLang="ja-JP" dirty="0"/>
              <a:t>Section 3 - Kinship (11 pages)</a:t>
            </a:r>
            <a:endParaRPr lang="ja-JP" altLang="ja-JP" dirty="0"/>
          </a:p>
          <a:p>
            <a:r>
              <a:rPr lang="en-US" altLang="ja-JP" dirty="0"/>
              <a:t>Section 4 - Local community (25 pages)</a:t>
            </a:r>
            <a:endParaRPr lang="ja-JP" altLang="ja-JP" dirty="0"/>
          </a:p>
          <a:p>
            <a:r>
              <a:rPr lang="en-US" altLang="ja-JP" dirty="0"/>
              <a:t>Section 5 - Economic organizations (company) (50 pages)</a:t>
            </a:r>
            <a:endParaRPr lang="ja-JP" altLang="ja-JP" dirty="0"/>
          </a:p>
          <a:p>
            <a:r>
              <a:rPr lang="en-US" altLang="ja-JP" dirty="0"/>
              <a:t>Section 6 - Cultural community (73 pages)</a:t>
            </a:r>
            <a:endParaRPr lang="ja-JP" altLang="ja-JP" dirty="0"/>
          </a:p>
          <a:p>
            <a:r>
              <a:rPr lang="en-US" altLang="ja-JP" dirty="0"/>
              <a:t>Section 7 - State (34 pages)</a:t>
            </a:r>
            <a:endParaRPr lang="ja-JP" altLang="ja-JP" dirty="0"/>
          </a:p>
          <a:p>
            <a:endParaRPr kumimoji="1" lang="ja-JP" altLang="en-US" dirty="0"/>
          </a:p>
        </p:txBody>
      </p:sp>
    </p:spTree>
    <p:extLst>
      <p:ext uri="{BB962C8B-B14F-4D97-AF65-F5344CB8AC3E}">
        <p14:creationId xmlns:p14="http://schemas.microsoft.com/office/powerpoint/2010/main" val="5964380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179512" y="332656"/>
            <a:ext cx="8964488" cy="6525344"/>
          </a:xfrm>
        </p:spPr>
        <p:txBody>
          <a:bodyPr>
            <a:normAutofit/>
          </a:bodyPr>
          <a:lstStyle/>
          <a:p>
            <a:r>
              <a:rPr lang="en-US" altLang="ja-JP" dirty="0" smtClean="0"/>
              <a:t>Confucianism</a:t>
            </a:r>
            <a:r>
              <a:rPr lang="ja-JP" altLang="en-US" dirty="0" smtClean="0"/>
              <a:t> </a:t>
            </a:r>
            <a:r>
              <a:rPr lang="en-US" altLang="ja-JP" dirty="0" smtClean="0"/>
              <a:t>sets </a:t>
            </a:r>
            <a:r>
              <a:rPr lang="en-US" altLang="ja-JP" dirty="0"/>
              <a:t>out five fundamental human relationships called </a:t>
            </a:r>
            <a:r>
              <a:rPr lang="en-US" altLang="ja-JP" i="1" dirty="0">
                <a:solidFill>
                  <a:srgbClr val="FF0000"/>
                </a:solidFill>
              </a:rPr>
              <a:t>the Five </a:t>
            </a:r>
            <a:r>
              <a:rPr lang="en-US" altLang="ja-JP" i="1" dirty="0" smtClean="0">
                <a:solidFill>
                  <a:srgbClr val="FF0000"/>
                </a:solidFill>
              </a:rPr>
              <a:t>Constants</a:t>
            </a:r>
            <a:r>
              <a:rPr lang="ja-JP" altLang="en-US" i="1" dirty="0" smtClean="0">
                <a:solidFill>
                  <a:srgbClr val="FF0000"/>
                </a:solidFill>
              </a:rPr>
              <a:t> </a:t>
            </a:r>
            <a:r>
              <a:rPr lang="en-US" altLang="ja-JP" sz="2400" dirty="0" smtClean="0">
                <a:solidFill>
                  <a:srgbClr val="FF0000"/>
                </a:solidFill>
              </a:rPr>
              <a:t>(</a:t>
            </a:r>
            <a:r>
              <a:rPr lang="ja-JP" altLang="en-US" sz="2400" dirty="0" smtClean="0">
                <a:solidFill>
                  <a:srgbClr val="FF0000"/>
                </a:solidFill>
              </a:rPr>
              <a:t>五常）</a:t>
            </a:r>
            <a:r>
              <a:rPr lang="en-US" altLang="ja-JP" sz="2400" dirty="0" smtClean="0"/>
              <a:t>.</a:t>
            </a:r>
          </a:p>
          <a:p>
            <a:pPr marL="0" indent="0">
              <a:buNone/>
            </a:pPr>
            <a:r>
              <a:rPr lang="en-US" altLang="ja-JP" dirty="0" smtClean="0"/>
              <a:t>    The relationships </a:t>
            </a:r>
            <a:r>
              <a:rPr lang="en-US" altLang="ja-JP" dirty="0"/>
              <a:t>between </a:t>
            </a:r>
            <a:endParaRPr lang="en-US" altLang="ja-JP" dirty="0" smtClean="0"/>
          </a:p>
          <a:p>
            <a:pPr lvl="3"/>
            <a:r>
              <a:rPr lang="en-US" altLang="ja-JP" sz="2800" dirty="0" smtClean="0"/>
              <a:t> </a:t>
            </a:r>
            <a:r>
              <a:rPr lang="en-US" altLang="ja-JP" sz="2800" dirty="0" smtClean="0">
                <a:solidFill>
                  <a:srgbClr val="C00000"/>
                </a:solidFill>
              </a:rPr>
              <a:t>father </a:t>
            </a:r>
            <a:r>
              <a:rPr lang="en-US" altLang="ja-JP" sz="2800" dirty="0">
                <a:solidFill>
                  <a:srgbClr val="C00000"/>
                </a:solidFill>
              </a:rPr>
              <a:t>and son  </a:t>
            </a:r>
            <a:endParaRPr lang="ja-JP" altLang="ja-JP" sz="2800" dirty="0">
              <a:solidFill>
                <a:srgbClr val="C00000"/>
              </a:solidFill>
            </a:endParaRPr>
          </a:p>
          <a:p>
            <a:pPr lvl="3"/>
            <a:r>
              <a:rPr lang="en-US" altLang="ja-JP" sz="2800" dirty="0" smtClean="0"/>
              <a:t> lord </a:t>
            </a:r>
            <a:r>
              <a:rPr lang="en-US" altLang="ja-JP" sz="2800" dirty="0"/>
              <a:t>and vassal  </a:t>
            </a:r>
            <a:endParaRPr lang="ja-JP" altLang="ja-JP" sz="2800" dirty="0"/>
          </a:p>
          <a:p>
            <a:pPr lvl="3"/>
            <a:r>
              <a:rPr lang="en-US" altLang="ja-JP" sz="2800" dirty="0" smtClean="0"/>
              <a:t> </a:t>
            </a:r>
            <a:r>
              <a:rPr lang="en-US" altLang="ja-JP" sz="2800" dirty="0" smtClean="0">
                <a:solidFill>
                  <a:srgbClr val="C00000"/>
                </a:solidFill>
              </a:rPr>
              <a:t>husband </a:t>
            </a:r>
            <a:r>
              <a:rPr lang="en-US" altLang="ja-JP" sz="2800" dirty="0">
                <a:solidFill>
                  <a:srgbClr val="C00000"/>
                </a:solidFill>
              </a:rPr>
              <a:t>and wife </a:t>
            </a:r>
            <a:endParaRPr lang="ja-JP" altLang="ja-JP" sz="2800" dirty="0">
              <a:solidFill>
                <a:srgbClr val="C00000"/>
              </a:solidFill>
            </a:endParaRPr>
          </a:p>
          <a:p>
            <a:pPr lvl="3"/>
            <a:r>
              <a:rPr lang="en-US" altLang="ja-JP" sz="2800" dirty="0" smtClean="0"/>
              <a:t> </a:t>
            </a:r>
            <a:r>
              <a:rPr lang="en-US" altLang="ja-JP" sz="2800" dirty="0" smtClean="0">
                <a:solidFill>
                  <a:srgbClr val="C00000"/>
                </a:solidFill>
              </a:rPr>
              <a:t>brothers  </a:t>
            </a:r>
            <a:r>
              <a:rPr lang="en-US" altLang="ja-JP" sz="2800" dirty="0" smtClean="0"/>
              <a:t>      </a:t>
            </a:r>
            <a:endParaRPr lang="ja-JP" altLang="ja-JP" sz="2800" dirty="0"/>
          </a:p>
          <a:p>
            <a:pPr lvl="3"/>
            <a:r>
              <a:rPr lang="en-US" altLang="ja-JP" sz="2800" dirty="0" smtClean="0"/>
              <a:t> friends </a:t>
            </a:r>
            <a:endParaRPr lang="en-US" altLang="ja-JP" sz="2800" dirty="0"/>
          </a:p>
        </p:txBody>
      </p:sp>
    </p:spTree>
    <p:extLst>
      <p:ext uri="{BB962C8B-B14F-4D97-AF65-F5344CB8AC3E}">
        <p14:creationId xmlns:p14="http://schemas.microsoft.com/office/powerpoint/2010/main" val="26378438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525344"/>
          </a:xfrm>
        </p:spPr>
        <p:txBody>
          <a:bodyPr>
            <a:normAutofit fontScale="92500" lnSpcReduction="10000"/>
          </a:bodyPr>
          <a:lstStyle/>
          <a:p>
            <a:pPr marL="0" indent="0">
              <a:buNone/>
            </a:pPr>
            <a:r>
              <a:rPr lang="en-US" altLang="ja-JP" dirty="0">
                <a:solidFill>
                  <a:srgbClr val="C00000"/>
                </a:solidFill>
              </a:rPr>
              <a:t>How are the ethical norms justified in these ethical organizations?</a:t>
            </a:r>
            <a:endParaRPr lang="en-US" altLang="ja-JP" b="1" dirty="0">
              <a:solidFill>
                <a:srgbClr val="C00000"/>
              </a:solidFill>
            </a:endParaRPr>
          </a:p>
          <a:p>
            <a:pPr marL="0" indent="0">
              <a:buNone/>
            </a:pPr>
            <a:endParaRPr lang="en-US" altLang="ja-JP" b="1" dirty="0" smtClean="0">
              <a:solidFill>
                <a:srgbClr val="FF0000"/>
              </a:solidFill>
            </a:endParaRPr>
          </a:p>
          <a:p>
            <a:pPr marL="0" indent="0">
              <a:buNone/>
            </a:pPr>
            <a:r>
              <a:rPr lang="en-US" altLang="ja-JP" b="1" dirty="0" smtClean="0"/>
              <a:t>The </a:t>
            </a:r>
            <a:r>
              <a:rPr lang="en-US" altLang="ja-JP" b="1" dirty="0"/>
              <a:t>five fundamental ethical norms </a:t>
            </a:r>
            <a:r>
              <a:rPr lang="en-US" altLang="ja-JP" dirty="0" smtClean="0"/>
              <a:t>(</a:t>
            </a:r>
            <a:r>
              <a:rPr lang="ja-JP" altLang="en-US" dirty="0" smtClean="0"/>
              <a:t>五倫）</a:t>
            </a:r>
            <a:r>
              <a:rPr lang="en-US" altLang="ja-JP" dirty="0" smtClean="0"/>
              <a:t> </a:t>
            </a:r>
            <a:endParaRPr lang="ja-JP" altLang="ja-JP" dirty="0"/>
          </a:p>
          <a:p>
            <a:pPr lvl="1"/>
            <a:r>
              <a:rPr lang="ja-JP" altLang="ja-JP" i="1" dirty="0"/>
              <a:t>Jin</a:t>
            </a:r>
            <a:r>
              <a:rPr lang="ja-JP" altLang="ja-JP" dirty="0"/>
              <a:t> (仁, benevolence, humaneness)</a:t>
            </a:r>
          </a:p>
          <a:p>
            <a:pPr lvl="1"/>
            <a:r>
              <a:rPr lang="ja-JP" altLang="ja-JP" i="1" dirty="0"/>
              <a:t>Gi</a:t>
            </a:r>
            <a:r>
              <a:rPr lang="ja-JP" altLang="ja-JP" dirty="0"/>
              <a:t> (義 righteousness or justice)　</a:t>
            </a:r>
          </a:p>
          <a:p>
            <a:pPr lvl="1"/>
            <a:r>
              <a:rPr lang="ja-JP" altLang="ja-JP" i="1" dirty="0"/>
              <a:t>Rei</a:t>
            </a:r>
            <a:r>
              <a:rPr lang="ja-JP" altLang="ja-JP" dirty="0"/>
              <a:t> (礼, proper rite)　</a:t>
            </a:r>
          </a:p>
          <a:p>
            <a:pPr lvl="1"/>
            <a:r>
              <a:rPr lang="ja-JP" altLang="ja-JP" i="1" dirty="0"/>
              <a:t>Chi</a:t>
            </a:r>
            <a:r>
              <a:rPr lang="ja-JP" altLang="ja-JP" dirty="0"/>
              <a:t> (智, wisdom)　</a:t>
            </a:r>
          </a:p>
          <a:p>
            <a:pPr lvl="1"/>
            <a:r>
              <a:rPr lang="ja-JP" altLang="ja-JP" i="1" dirty="0"/>
              <a:t>Shin</a:t>
            </a:r>
            <a:r>
              <a:rPr lang="ja-JP" altLang="ja-JP" dirty="0"/>
              <a:t> (信, integrity)　</a:t>
            </a:r>
          </a:p>
          <a:p>
            <a:pPr marL="342900" lvl="1" indent="-342900">
              <a:buFont typeface="Arial" panose="020B0604020202020204" pitchFamily="34" charset="0"/>
              <a:buChar char="•"/>
            </a:pPr>
            <a:r>
              <a:rPr lang="en-US" altLang="ja-JP" sz="3200" dirty="0"/>
              <a:t>According to </a:t>
            </a:r>
            <a:r>
              <a:rPr lang="en-US" altLang="ja-JP" sz="3200" dirty="0" smtClean="0"/>
              <a:t>Confucianism </a:t>
            </a:r>
            <a:r>
              <a:rPr lang="en-US" altLang="ja-JP" sz="3200" dirty="0" smtClean="0"/>
              <a:t>these norms </a:t>
            </a:r>
            <a:r>
              <a:rPr lang="en-US" altLang="ja-JP" sz="3200" dirty="0"/>
              <a:t>are intrinsic to human relationships, because human </a:t>
            </a:r>
            <a:r>
              <a:rPr lang="en-US" altLang="ja-JP" sz="3200" dirty="0" smtClean="0"/>
              <a:t>relations </a:t>
            </a:r>
            <a:r>
              <a:rPr lang="en-US" altLang="ja-JP" sz="3200" dirty="0"/>
              <a:t>cannot stay intact without such ethical norms. </a:t>
            </a:r>
          </a:p>
          <a:p>
            <a:r>
              <a:rPr lang="en-US" altLang="ja-JP" dirty="0" smtClean="0"/>
              <a:t>How about Watsuji?</a:t>
            </a:r>
          </a:p>
          <a:p>
            <a:endParaRPr kumimoji="1" lang="ja-JP" altLang="en-US" dirty="0"/>
          </a:p>
        </p:txBody>
      </p:sp>
    </p:spTree>
    <p:extLst>
      <p:ext uri="{BB962C8B-B14F-4D97-AF65-F5344CB8AC3E}">
        <p14:creationId xmlns:p14="http://schemas.microsoft.com/office/powerpoint/2010/main" val="17120489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normAutofit fontScale="92500" lnSpcReduction="20000"/>
          </a:bodyPr>
          <a:lstStyle/>
          <a:p>
            <a:r>
              <a:rPr lang="x-none" altLang="ja-JP" b="1" dirty="0">
                <a:solidFill>
                  <a:srgbClr val="FF0000"/>
                </a:solidFill>
              </a:rPr>
              <a:t>6 </a:t>
            </a:r>
            <a:r>
              <a:rPr lang="en-US" altLang="ja-JP" b="1" dirty="0" smtClean="0">
                <a:solidFill>
                  <a:srgbClr val="FF0000"/>
                </a:solidFill>
              </a:rPr>
              <a:t>How</a:t>
            </a:r>
            <a:r>
              <a:rPr lang="x-none" altLang="ja-JP" b="1" dirty="0" smtClean="0">
                <a:solidFill>
                  <a:srgbClr val="FF0000"/>
                </a:solidFill>
              </a:rPr>
              <a:t> </a:t>
            </a:r>
            <a:r>
              <a:rPr lang="en-US" altLang="ja-JP" b="1" dirty="0" smtClean="0">
                <a:solidFill>
                  <a:srgbClr val="FF0000"/>
                </a:solidFill>
              </a:rPr>
              <a:t>did Watsuji</a:t>
            </a:r>
            <a:r>
              <a:rPr lang="x-none" altLang="ja-JP" b="1" dirty="0" smtClean="0">
                <a:solidFill>
                  <a:srgbClr val="FF0000"/>
                </a:solidFill>
              </a:rPr>
              <a:t> </a:t>
            </a:r>
            <a:r>
              <a:rPr lang="en-US" altLang="ja-JP" b="1" dirty="0" smtClean="0">
                <a:solidFill>
                  <a:srgbClr val="FF0000"/>
                </a:solidFill>
              </a:rPr>
              <a:t>justify </a:t>
            </a:r>
            <a:r>
              <a:rPr lang="x-none" altLang="ja-JP" b="1" dirty="0" smtClean="0">
                <a:solidFill>
                  <a:srgbClr val="FF0000"/>
                </a:solidFill>
              </a:rPr>
              <a:t>the </a:t>
            </a:r>
            <a:r>
              <a:rPr lang="x-none" altLang="ja-JP" b="1" dirty="0">
                <a:solidFill>
                  <a:srgbClr val="FF0000"/>
                </a:solidFill>
              </a:rPr>
              <a:t>fundamental law of </a:t>
            </a:r>
            <a:r>
              <a:rPr lang="en-US" altLang="ja-JP" b="1" dirty="0" smtClean="0">
                <a:solidFill>
                  <a:srgbClr val="FF0000"/>
                </a:solidFill>
              </a:rPr>
              <a:t>human beings</a:t>
            </a:r>
            <a:r>
              <a:rPr lang="x-none" altLang="ja-JP" b="1" dirty="0" smtClean="0">
                <a:solidFill>
                  <a:srgbClr val="FF0000"/>
                </a:solidFill>
              </a:rPr>
              <a:t> </a:t>
            </a:r>
            <a:r>
              <a:rPr lang="en-US" altLang="ja-JP" b="1" dirty="0" smtClean="0">
                <a:solidFill>
                  <a:srgbClr val="FF0000"/>
                </a:solidFill>
              </a:rPr>
              <a:t>as ethical norms</a:t>
            </a:r>
            <a:r>
              <a:rPr lang="x-none" altLang="ja-JP" b="1" dirty="0" smtClean="0">
                <a:solidFill>
                  <a:srgbClr val="FF0000"/>
                </a:solidFill>
              </a:rPr>
              <a:t>?</a:t>
            </a:r>
            <a:endParaRPr lang="ja-JP" altLang="ja-JP" b="1" dirty="0">
              <a:solidFill>
                <a:srgbClr val="FF0000"/>
              </a:solidFill>
            </a:endParaRPr>
          </a:p>
          <a:p>
            <a:r>
              <a:rPr lang="en-US" altLang="ja-JP" dirty="0"/>
              <a:t>Watsuji tried to justify ethical norms </a:t>
            </a:r>
            <a:r>
              <a:rPr lang="en-US" altLang="ja-JP" u="sng" dirty="0"/>
              <a:t>from the mutual negative relation </a:t>
            </a:r>
            <a:r>
              <a:rPr lang="en-US" altLang="ja-JP" dirty="0"/>
              <a:t>between an individual and a whole.</a:t>
            </a:r>
            <a:endParaRPr lang="ja-JP" altLang="ja-JP" dirty="0"/>
          </a:p>
          <a:p>
            <a:endParaRPr lang="ja-JP" altLang="ja-JP" dirty="0"/>
          </a:p>
          <a:p>
            <a:r>
              <a:rPr lang="en-US" altLang="ja-JP" dirty="0"/>
              <a:t>“If society exists through coercion […], then society and individuals are unified just at the place where they stand opposed to and separately revolt against each other. Unless individuals are able to</a:t>
            </a:r>
            <a:r>
              <a:rPr lang="en-US" altLang="ja-JP" u="sng" dirty="0"/>
              <a:t> revolt against society,</a:t>
            </a:r>
            <a:r>
              <a:rPr lang="en-US" altLang="ja-JP" dirty="0"/>
              <a:t> there is no possibility of coercion. On the other hand, coercion cannot arise without individuals who have to be pressured to </a:t>
            </a:r>
            <a:r>
              <a:rPr lang="en-US" altLang="ja-JP" u="sng" dirty="0"/>
              <a:t>obey society</a:t>
            </a:r>
            <a:r>
              <a:rPr lang="en-US" altLang="ja-JP" dirty="0"/>
              <a:t>” (p. 112).</a:t>
            </a:r>
            <a:endParaRPr lang="ja-JP" altLang="ja-JP" dirty="0"/>
          </a:p>
        </p:txBody>
      </p:sp>
    </p:spTree>
    <p:extLst>
      <p:ext uri="{BB962C8B-B14F-4D97-AF65-F5344CB8AC3E}">
        <p14:creationId xmlns:p14="http://schemas.microsoft.com/office/powerpoint/2010/main" val="15148068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lstStyle/>
          <a:p>
            <a:r>
              <a:rPr lang="en-US" altLang="ja-JP" dirty="0">
                <a:solidFill>
                  <a:srgbClr val="FF0000"/>
                </a:solidFill>
              </a:rPr>
              <a:t>&lt;Definitions of </a:t>
            </a:r>
            <a:r>
              <a:rPr lang="en-US" altLang="ja-JP" dirty="0" smtClean="0">
                <a:solidFill>
                  <a:srgbClr val="FF0000"/>
                </a:solidFill>
              </a:rPr>
              <a:t>badness&gt; </a:t>
            </a:r>
          </a:p>
          <a:p>
            <a:r>
              <a:rPr lang="en-US" altLang="ja-JP" dirty="0" smtClean="0"/>
              <a:t>“</a:t>
            </a:r>
            <a:r>
              <a:rPr lang="en-US" altLang="ja-JP" dirty="0"/>
              <a:t>In revolting against one community </a:t>
            </a:r>
            <a:r>
              <a:rPr lang="en-US" altLang="ja-JP" dirty="0" smtClean="0"/>
              <a:t>, </a:t>
            </a:r>
            <a:r>
              <a:rPr lang="en-US" altLang="ja-JP" dirty="0"/>
              <a:t>one revolts against one’s own foundation. As an act, the movement of this rebellion is toward the destruction of the community as well as being a revolt against one’s own foundation. […] This movement is called</a:t>
            </a:r>
            <a:r>
              <a:rPr lang="en-US" altLang="ja-JP" i="1" dirty="0"/>
              <a:t> </a:t>
            </a:r>
            <a:r>
              <a:rPr lang="en-US" altLang="ja-JP" i="1" dirty="0">
                <a:solidFill>
                  <a:srgbClr val="C00000"/>
                </a:solidFill>
              </a:rPr>
              <a:t>badness</a:t>
            </a:r>
            <a:r>
              <a:rPr lang="en-US" altLang="ja-JP" dirty="0"/>
              <a:t>” (p. 133).</a:t>
            </a:r>
            <a:endParaRPr lang="ja-JP" altLang="ja-JP" dirty="0"/>
          </a:p>
          <a:p>
            <a:endParaRPr kumimoji="1" lang="ja-JP" altLang="en-US" dirty="0"/>
          </a:p>
        </p:txBody>
      </p:sp>
    </p:spTree>
    <p:extLst>
      <p:ext uri="{BB962C8B-B14F-4D97-AF65-F5344CB8AC3E}">
        <p14:creationId xmlns:p14="http://schemas.microsoft.com/office/powerpoint/2010/main" val="226783545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251520" y="332656"/>
            <a:ext cx="8640960" cy="6336704"/>
          </a:xfrm>
        </p:spPr>
        <p:txBody>
          <a:bodyPr>
            <a:normAutofit lnSpcReduction="10000"/>
          </a:bodyPr>
          <a:lstStyle/>
          <a:p>
            <a:r>
              <a:rPr lang="en-US" altLang="ja-JP" dirty="0">
                <a:solidFill>
                  <a:srgbClr val="FF0000"/>
                </a:solidFill>
              </a:rPr>
              <a:t>&lt;Definitions of </a:t>
            </a:r>
            <a:r>
              <a:rPr lang="en-US" altLang="ja-JP" dirty="0" smtClean="0">
                <a:solidFill>
                  <a:srgbClr val="FF0000"/>
                </a:solidFill>
              </a:rPr>
              <a:t>goodness</a:t>
            </a:r>
            <a:r>
              <a:rPr lang="en-US" altLang="ja-JP" dirty="0">
                <a:solidFill>
                  <a:srgbClr val="FF0000"/>
                </a:solidFill>
              </a:rPr>
              <a:t>&gt; </a:t>
            </a:r>
          </a:p>
          <a:p>
            <a:r>
              <a:rPr lang="en-US" altLang="ja-JP" dirty="0" smtClean="0"/>
              <a:t>“</a:t>
            </a:r>
            <a:r>
              <a:rPr lang="en-US" altLang="ja-JP" dirty="0"/>
              <a:t>A person </a:t>
            </a:r>
            <a:r>
              <a:rPr lang="en-US" altLang="ja-JP" dirty="0" smtClean="0"/>
              <a:t>[…]</a:t>
            </a:r>
            <a:r>
              <a:rPr lang="ja-JP" altLang="en-US" dirty="0"/>
              <a:t>　</a:t>
            </a:r>
            <a:r>
              <a:rPr lang="en-US" altLang="ja-JP" dirty="0" smtClean="0"/>
              <a:t>may </a:t>
            </a:r>
            <a:r>
              <a:rPr lang="en-US" altLang="ja-JP" dirty="0"/>
              <a:t>then try to return to his own foundation by negating this revolt once more. </a:t>
            </a:r>
            <a:r>
              <a:rPr lang="ja-JP" altLang="ja-JP" dirty="0"/>
              <a:t>［</a:t>
            </a:r>
            <a:r>
              <a:rPr lang="en-US" altLang="ja-JP" dirty="0"/>
              <a:t>…</a:t>
            </a:r>
            <a:r>
              <a:rPr lang="ja-JP" altLang="ja-JP" dirty="0"/>
              <a:t>］</a:t>
            </a:r>
            <a:r>
              <a:rPr lang="en-US" altLang="ja-JP" dirty="0"/>
              <a:t>The acts </a:t>
            </a:r>
            <a:r>
              <a:rPr lang="ja-JP" altLang="ja-JP" dirty="0"/>
              <a:t>［</a:t>
            </a:r>
            <a:r>
              <a:rPr lang="en-US" altLang="ja-JP" dirty="0"/>
              <a:t>…</a:t>
            </a:r>
            <a:r>
              <a:rPr lang="ja-JP" altLang="ja-JP" dirty="0"/>
              <a:t>］ </a:t>
            </a:r>
            <a:r>
              <a:rPr lang="en-US" altLang="ja-JP" dirty="0" smtClean="0"/>
              <a:t> </a:t>
            </a:r>
            <a:r>
              <a:rPr lang="en-US" altLang="ja-JP" dirty="0"/>
              <a:t>signify the sublimation of individuality, the realization of socio-ethical unity, or the return to one’s own foundation. […] This is </a:t>
            </a:r>
            <a:r>
              <a:rPr lang="en-US" altLang="ja-JP" i="1" dirty="0">
                <a:solidFill>
                  <a:srgbClr val="C00000"/>
                </a:solidFill>
              </a:rPr>
              <a:t>‘goodness</a:t>
            </a:r>
            <a:r>
              <a:rPr lang="en-US" altLang="ja-JP" dirty="0">
                <a:solidFill>
                  <a:srgbClr val="C00000"/>
                </a:solidFill>
              </a:rPr>
              <a:t>’” </a:t>
            </a:r>
            <a:r>
              <a:rPr lang="en-US" altLang="ja-JP" dirty="0"/>
              <a:t>(p. 134</a:t>
            </a:r>
            <a:r>
              <a:rPr lang="en-US" altLang="ja-JP" dirty="0" smtClean="0"/>
              <a:t>).</a:t>
            </a:r>
          </a:p>
          <a:p>
            <a:endParaRPr lang="en-US" altLang="ja-JP" dirty="0"/>
          </a:p>
          <a:p>
            <a:r>
              <a:rPr lang="en-US" altLang="ja-JP" dirty="0"/>
              <a:t>These </a:t>
            </a:r>
            <a:r>
              <a:rPr lang="en-US" altLang="ja-JP" dirty="0" smtClean="0"/>
              <a:t>definitions </a:t>
            </a:r>
            <a:r>
              <a:rPr lang="en-US" altLang="ja-JP" dirty="0"/>
              <a:t>show us that moral duties he claims is not </a:t>
            </a:r>
            <a:r>
              <a:rPr lang="en-US" altLang="ja-JP" dirty="0">
                <a:solidFill>
                  <a:srgbClr val="FF0000"/>
                </a:solidFill>
              </a:rPr>
              <a:t>duties to other individuals</a:t>
            </a:r>
            <a:r>
              <a:rPr lang="en-US" altLang="ja-JP" dirty="0"/>
              <a:t>, but </a:t>
            </a:r>
            <a:r>
              <a:rPr lang="en-US" altLang="ja-JP" dirty="0">
                <a:solidFill>
                  <a:srgbClr val="FF0000"/>
                </a:solidFill>
              </a:rPr>
              <a:t>duties to the whole</a:t>
            </a:r>
            <a:r>
              <a:rPr lang="en-US" altLang="ja-JP" dirty="0"/>
              <a:t>. This characteristic of his ethics came from the emphasis of the concept </a:t>
            </a:r>
            <a:r>
              <a:rPr lang="en-US" altLang="ja-JP" dirty="0">
                <a:solidFill>
                  <a:srgbClr val="FF0000"/>
                </a:solidFill>
              </a:rPr>
              <a:t>‘whole</a:t>
            </a:r>
            <a:r>
              <a:rPr lang="en-US" altLang="ja-JP" dirty="0" smtClean="0">
                <a:solidFill>
                  <a:srgbClr val="FF0000"/>
                </a:solidFill>
              </a:rPr>
              <a:t>’. </a:t>
            </a:r>
            <a:r>
              <a:rPr lang="ja-JP" altLang="en-US" dirty="0" smtClean="0">
                <a:solidFill>
                  <a:srgbClr val="FF0000"/>
                </a:solidFill>
              </a:rPr>
              <a:t>　</a:t>
            </a:r>
            <a:r>
              <a:rPr lang="ja-JP" altLang="en-US" dirty="0">
                <a:solidFill>
                  <a:srgbClr val="FF0000"/>
                </a:solidFill>
              </a:rPr>
              <a:t>≒</a:t>
            </a:r>
            <a:r>
              <a:rPr lang="ja-JP" altLang="en-US" dirty="0" smtClean="0">
                <a:solidFill>
                  <a:srgbClr val="FF0000"/>
                </a:solidFill>
              </a:rPr>
              <a:t>　</a:t>
            </a:r>
            <a:r>
              <a:rPr lang="en-US" altLang="ja-JP" dirty="0" smtClean="0">
                <a:solidFill>
                  <a:srgbClr val="FF0000"/>
                </a:solidFill>
              </a:rPr>
              <a:t>objection of individualism</a:t>
            </a:r>
            <a:endParaRPr lang="ja-JP" altLang="ja-JP" dirty="0">
              <a:solidFill>
                <a:srgbClr val="FF0000"/>
              </a:solidFill>
            </a:endParaRPr>
          </a:p>
        </p:txBody>
      </p:sp>
    </p:spTree>
    <p:extLst>
      <p:ext uri="{BB962C8B-B14F-4D97-AF65-F5344CB8AC3E}">
        <p14:creationId xmlns:p14="http://schemas.microsoft.com/office/powerpoint/2010/main" val="39887045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normAutofit/>
          </a:bodyPr>
          <a:lstStyle/>
          <a:p>
            <a:r>
              <a:rPr lang="x-none" altLang="ja-JP" b="1" dirty="0">
                <a:solidFill>
                  <a:srgbClr val="FF0000"/>
                </a:solidFill>
              </a:rPr>
              <a:t>7 Objections to Modern Individualism</a:t>
            </a:r>
            <a:endParaRPr lang="ja-JP" altLang="ja-JP" b="1" dirty="0">
              <a:solidFill>
                <a:srgbClr val="FF0000"/>
              </a:solidFill>
            </a:endParaRPr>
          </a:p>
          <a:p>
            <a:r>
              <a:rPr lang="en-US" altLang="ja-JP" dirty="0" smtClean="0"/>
              <a:t>Watsuji </a:t>
            </a:r>
            <a:r>
              <a:rPr lang="en-US" altLang="ja-JP" dirty="0"/>
              <a:t>explained the criticism of individualism voiced by </a:t>
            </a:r>
            <a:r>
              <a:rPr lang="en-US" altLang="ja-JP" dirty="0">
                <a:solidFill>
                  <a:srgbClr val="FF0000"/>
                </a:solidFill>
              </a:rPr>
              <a:t>Aristotle, Hegel, Marx</a:t>
            </a:r>
            <a:r>
              <a:rPr lang="en-US" altLang="ja-JP" dirty="0"/>
              <a:t>, etc. in his </a:t>
            </a:r>
            <a:r>
              <a:rPr lang="en-US" altLang="ja-JP" i="1" dirty="0"/>
              <a:t>Ethics as a </a:t>
            </a:r>
            <a:r>
              <a:rPr lang="en-US" altLang="ja-JP" i="1" dirty="0" smtClean="0"/>
              <a:t>Science of Human Being</a:t>
            </a:r>
          </a:p>
          <a:p>
            <a:r>
              <a:rPr lang="en-US" altLang="ja-JP" dirty="0" smtClean="0">
                <a:solidFill>
                  <a:srgbClr val="FF0000"/>
                </a:solidFill>
              </a:rPr>
              <a:t>Aristotle</a:t>
            </a:r>
            <a:r>
              <a:rPr lang="en-US" altLang="ja-JP" dirty="0" smtClean="0"/>
              <a:t> </a:t>
            </a:r>
            <a:r>
              <a:rPr lang="en-US" altLang="ja-JP" dirty="0"/>
              <a:t>thought of a human being as a member of </a:t>
            </a:r>
            <a:r>
              <a:rPr lang="en-US" altLang="ja-JP" dirty="0" smtClean="0"/>
              <a:t>a </a:t>
            </a:r>
            <a:r>
              <a:rPr lang="en-US" altLang="ja-JP" dirty="0"/>
              <a:t>polis as a whole.</a:t>
            </a:r>
            <a:r>
              <a:rPr lang="en-US" altLang="ja-JP" dirty="0">
                <a:solidFill>
                  <a:srgbClr val="FF0000"/>
                </a:solidFill>
              </a:rPr>
              <a:t> Hegel</a:t>
            </a:r>
            <a:r>
              <a:rPr lang="en-US" altLang="ja-JP" dirty="0"/>
              <a:t> also thought of an individual as a member of a nation as a whole. They both regarded a whole as ontologically prior to its parts. </a:t>
            </a:r>
            <a:endParaRPr lang="en-US" altLang="ja-JP" dirty="0" smtClean="0"/>
          </a:p>
          <a:p>
            <a:r>
              <a:rPr lang="en-US" altLang="ja-JP" dirty="0">
                <a:solidFill>
                  <a:srgbClr val="FF0000"/>
                </a:solidFill>
              </a:rPr>
              <a:t>Marx</a:t>
            </a:r>
            <a:r>
              <a:rPr lang="en-US" altLang="ja-JP" dirty="0"/>
              <a:t> thought of a human as </a:t>
            </a:r>
            <a:r>
              <a:rPr lang="en-US" altLang="ja-JP" dirty="0">
                <a:solidFill>
                  <a:srgbClr val="FF0000"/>
                </a:solidFill>
              </a:rPr>
              <a:t>“</a:t>
            </a:r>
            <a:r>
              <a:rPr lang="ja-JP" altLang="ja-JP" dirty="0">
                <a:solidFill>
                  <a:srgbClr val="FF0000"/>
                </a:solidFill>
              </a:rPr>
              <a:t>the ensemble of social relations</a:t>
            </a:r>
            <a:r>
              <a:rPr lang="en-US" altLang="ja-JP" sz="2600" dirty="0"/>
              <a:t>”  (Theses On Feuerbach, 6).  </a:t>
            </a:r>
            <a:endParaRPr lang="ja-JP" altLang="ja-JP" sz="2600" dirty="0"/>
          </a:p>
          <a:p>
            <a:endParaRPr kumimoji="1" lang="ja-JP" altLang="en-US" dirty="0"/>
          </a:p>
        </p:txBody>
      </p:sp>
    </p:spTree>
    <p:extLst>
      <p:ext uri="{BB962C8B-B14F-4D97-AF65-F5344CB8AC3E}">
        <p14:creationId xmlns:p14="http://schemas.microsoft.com/office/powerpoint/2010/main" val="267937913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normAutofit fontScale="92500"/>
          </a:bodyPr>
          <a:lstStyle/>
          <a:p>
            <a:pPr lvl="1"/>
            <a:r>
              <a:rPr lang="en-US" altLang="ja-JP" dirty="0"/>
              <a:t>“He [Marx] made it clear that </a:t>
            </a:r>
            <a:r>
              <a:rPr lang="en-US" altLang="ja-JP" dirty="0">
                <a:solidFill>
                  <a:srgbClr val="FF0000"/>
                </a:solidFill>
              </a:rPr>
              <a:t>the isolated individual </a:t>
            </a:r>
            <a:r>
              <a:rPr lang="en-US" altLang="ja-JP" dirty="0"/>
              <a:t>is nothing more than </a:t>
            </a:r>
            <a:r>
              <a:rPr lang="en-US" altLang="ja-JP" dirty="0">
                <a:solidFill>
                  <a:srgbClr val="FF0000"/>
                </a:solidFill>
              </a:rPr>
              <a:t>an imagined product</a:t>
            </a:r>
            <a:r>
              <a:rPr lang="en-US" altLang="ja-JP" dirty="0"/>
              <a:t>, but also that it was worked out in accordance with a definite historical and social situation in mind” </a:t>
            </a:r>
            <a:r>
              <a:rPr lang="en-US" altLang="ja-JP" dirty="0" smtClean="0"/>
              <a:t>(REJ. </a:t>
            </a:r>
            <a:r>
              <a:rPr lang="en-US" altLang="ja-JP" dirty="0"/>
              <a:t>84). </a:t>
            </a:r>
            <a:endParaRPr lang="ja-JP" altLang="ja-JP" dirty="0"/>
          </a:p>
          <a:p>
            <a:pPr lvl="1"/>
            <a:r>
              <a:rPr lang="en-US" altLang="ja-JP" dirty="0"/>
              <a:t>“Individuals are dissolved into a community” </a:t>
            </a:r>
            <a:r>
              <a:rPr lang="en-US" altLang="ja-JP" dirty="0" smtClean="0"/>
              <a:t>(REJ. </a:t>
            </a:r>
            <a:r>
              <a:rPr lang="en-US" altLang="ja-JP" dirty="0"/>
              <a:t>87).</a:t>
            </a:r>
            <a:endParaRPr lang="ja-JP" altLang="ja-JP" dirty="0"/>
          </a:p>
          <a:p>
            <a:r>
              <a:rPr lang="en-US" altLang="ja-JP" dirty="0" smtClean="0"/>
              <a:t>But Watsuji criticized </a:t>
            </a:r>
            <a:r>
              <a:rPr lang="en-US" altLang="ja-JP" dirty="0"/>
              <a:t>Marx for putting </a:t>
            </a:r>
            <a:r>
              <a:rPr lang="en-US" altLang="ja-JP" dirty="0">
                <a:solidFill>
                  <a:srgbClr val="FF0000"/>
                </a:solidFill>
              </a:rPr>
              <a:t>too much emphasis on economic relations</a:t>
            </a:r>
            <a:r>
              <a:rPr lang="en-US" altLang="ja-JP" dirty="0"/>
              <a:t>, pointing out that economic relations presuppose an ethical human relation. </a:t>
            </a:r>
            <a:endParaRPr lang="en-US" altLang="ja-JP" dirty="0" smtClean="0"/>
          </a:p>
          <a:p>
            <a:r>
              <a:rPr lang="en-US" altLang="ja-JP" dirty="0" smtClean="0"/>
              <a:t>Watsuji </a:t>
            </a:r>
            <a:r>
              <a:rPr lang="en-US" altLang="ja-JP" dirty="0"/>
              <a:t>evaluated </a:t>
            </a:r>
            <a:r>
              <a:rPr lang="en-US" altLang="ja-JP" dirty="0">
                <a:solidFill>
                  <a:srgbClr val="FF0000"/>
                </a:solidFill>
              </a:rPr>
              <a:t>Hegel’</a:t>
            </a:r>
            <a:r>
              <a:rPr lang="en-US" altLang="ja-JP" dirty="0"/>
              <a:t>s philosophy and tried to give it a foundation by using Kitarō Nishida’s concept of </a:t>
            </a:r>
            <a:r>
              <a:rPr lang="en-US" altLang="ja-JP" i="1" u="sng" dirty="0">
                <a:solidFill>
                  <a:srgbClr val="FF0000"/>
                </a:solidFill>
              </a:rPr>
              <a:t>nothingness</a:t>
            </a:r>
            <a:r>
              <a:rPr lang="en-US" altLang="ja-JP" dirty="0"/>
              <a:t> and </a:t>
            </a:r>
            <a:r>
              <a:rPr lang="en-US" altLang="ja-JP" dirty="0" smtClean="0"/>
              <a:t>Buddhist </a:t>
            </a:r>
            <a:r>
              <a:rPr lang="en-US" altLang="ja-JP" dirty="0"/>
              <a:t>concept of </a:t>
            </a:r>
            <a:r>
              <a:rPr lang="en-US" altLang="ja-JP" i="1" u="sng" dirty="0">
                <a:solidFill>
                  <a:srgbClr val="FF0000"/>
                </a:solidFill>
              </a:rPr>
              <a:t>emptiness</a:t>
            </a:r>
            <a:r>
              <a:rPr lang="en-US" altLang="ja-JP" i="1" dirty="0">
                <a:solidFill>
                  <a:srgbClr val="FF0000"/>
                </a:solidFill>
              </a:rPr>
              <a:t>.</a:t>
            </a:r>
            <a:endParaRPr lang="ja-JP" altLang="ja-JP" i="1" dirty="0">
              <a:solidFill>
                <a:srgbClr val="FF0000"/>
              </a:solidFill>
            </a:endParaRPr>
          </a:p>
          <a:p>
            <a:endParaRPr kumimoji="1" lang="ja-JP" altLang="en-US" dirty="0"/>
          </a:p>
        </p:txBody>
      </p:sp>
    </p:spTree>
    <p:extLst>
      <p:ext uri="{BB962C8B-B14F-4D97-AF65-F5344CB8AC3E}">
        <p14:creationId xmlns:p14="http://schemas.microsoft.com/office/powerpoint/2010/main" val="263784389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251520" y="332656"/>
            <a:ext cx="8712968" cy="6336704"/>
          </a:xfrm>
        </p:spPr>
        <p:txBody>
          <a:bodyPr>
            <a:normAutofit/>
          </a:bodyPr>
          <a:lstStyle/>
          <a:p>
            <a:r>
              <a:rPr lang="en-US" altLang="ja-JP" b="1" dirty="0">
                <a:solidFill>
                  <a:srgbClr val="FF0000"/>
                </a:solidFill>
              </a:rPr>
              <a:t>8 Objections to Reactionism </a:t>
            </a:r>
            <a:endParaRPr lang="ja-JP" altLang="ja-JP" dirty="0">
              <a:solidFill>
                <a:srgbClr val="FF0000"/>
              </a:solidFill>
            </a:endParaRPr>
          </a:p>
          <a:p>
            <a:r>
              <a:rPr lang="en-US" altLang="ja-JP" dirty="0"/>
              <a:t>Watsuji criticized Western individualism while simultaneously </a:t>
            </a:r>
            <a:r>
              <a:rPr lang="en-US" altLang="ja-JP" dirty="0" smtClean="0"/>
              <a:t>evaluating </a:t>
            </a:r>
            <a:r>
              <a:rPr lang="en-US" altLang="ja-JP" dirty="0"/>
              <a:t>it</a:t>
            </a:r>
            <a:r>
              <a:rPr lang="en-US" altLang="ja-JP" dirty="0" smtClean="0"/>
              <a:t>.</a:t>
            </a:r>
            <a:endParaRPr lang="ja-JP" altLang="ja-JP" dirty="0"/>
          </a:p>
          <a:p>
            <a:pPr lvl="1"/>
            <a:r>
              <a:rPr lang="en-US" altLang="ja-JP" sz="3200" dirty="0"/>
              <a:t>“[The] awakening of individuals and emancipation of individuals in a nation state were the greatest advantages of modern Europe” </a:t>
            </a:r>
            <a:r>
              <a:rPr lang="en-US" altLang="ja-JP" sz="2400" dirty="0" smtClean="0"/>
              <a:t>(</a:t>
            </a:r>
            <a:r>
              <a:rPr lang="en-US" altLang="ja-JP" sz="2400" dirty="0"/>
              <a:t>WCW, Bd. 11, 341</a:t>
            </a:r>
            <a:r>
              <a:rPr lang="en-US" altLang="ja-JP" sz="2400" dirty="0" smtClean="0"/>
              <a:t>)</a:t>
            </a:r>
            <a:endParaRPr lang="ja-JP" altLang="ja-JP" sz="2400" dirty="0"/>
          </a:p>
          <a:p>
            <a:r>
              <a:rPr lang="en-US" altLang="ja-JP" dirty="0"/>
              <a:t>But </a:t>
            </a:r>
            <a:r>
              <a:rPr lang="en-US" altLang="ja-JP" dirty="0" smtClean="0"/>
              <a:t>moral </a:t>
            </a:r>
            <a:r>
              <a:rPr lang="en-US" altLang="ja-JP" dirty="0"/>
              <a:t>reactionism in Japan undervalued individual subjectivity. Moral reactionism was hailed as the </a:t>
            </a:r>
            <a:r>
              <a:rPr lang="ja-JP" altLang="en-US" dirty="0" smtClean="0"/>
              <a:t>‘</a:t>
            </a:r>
            <a:r>
              <a:rPr lang="en-US" altLang="ja-JP" dirty="0" smtClean="0">
                <a:solidFill>
                  <a:srgbClr val="C00000"/>
                </a:solidFill>
              </a:rPr>
              <a:t>Theory </a:t>
            </a:r>
            <a:r>
              <a:rPr lang="en-US" altLang="ja-JP" dirty="0">
                <a:solidFill>
                  <a:srgbClr val="C00000"/>
                </a:solidFill>
              </a:rPr>
              <a:t>of </a:t>
            </a:r>
            <a:r>
              <a:rPr lang="en-US" altLang="ja-JP" dirty="0" smtClean="0">
                <a:solidFill>
                  <a:srgbClr val="C00000"/>
                </a:solidFill>
              </a:rPr>
              <a:t>National </a:t>
            </a:r>
            <a:r>
              <a:rPr lang="en-US" altLang="ja-JP" dirty="0">
                <a:solidFill>
                  <a:srgbClr val="C00000"/>
                </a:solidFill>
              </a:rPr>
              <a:t>Morality’ </a:t>
            </a:r>
            <a:r>
              <a:rPr lang="en-US" altLang="ja-JP" dirty="0"/>
              <a:t>by Hiroyuki Katō (1836-1916) and Tetsujirō Inoue (1856-1944), etc. Therefore Watsuji criticized it</a:t>
            </a:r>
            <a:r>
              <a:rPr lang="en-US" altLang="ja-JP" dirty="0" smtClean="0"/>
              <a:t>.</a:t>
            </a:r>
            <a:endParaRPr lang="ja-JP" altLang="ja-JP" dirty="0"/>
          </a:p>
        </p:txBody>
      </p:sp>
    </p:spTree>
    <p:extLst>
      <p:ext uri="{BB962C8B-B14F-4D97-AF65-F5344CB8AC3E}">
        <p14:creationId xmlns:p14="http://schemas.microsoft.com/office/powerpoint/2010/main" val="17120489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normAutofit fontScale="92500" lnSpcReduction="10000"/>
          </a:bodyPr>
          <a:lstStyle/>
          <a:p>
            <a:r>
              <a:rPr lang="en-US" altLang="ja-JP" dirty="0" smtClean="0">
                <a:solidFill>
                  <a:srgbClr val="FF0000"/>
                </a:solidFill>
              </a:rPr>
              <a:t>“</a:t>
            </a:r>
            <a:r>
              <a:rPr lang="en-US" altLang="ja-JP" dirty="0">
                <a:solidFill>
                  <a:srgbClr val="FF0000"/>
                </a:solidFill>
              </a:rPr>
              <a:t>What should our attitude toward modern Western society be?”</a:t>
            </a:r>
            <a:endParaRPr lang="ja-JP" altLang="ja-JP" dirty="0">
              <a:solidFill>
                <a:srgbClr val="FF0000"/>
              </a:solidFill>
            </a:endParaRPr>
          </a:p>
          <a:p>
            <a:r>
              <a:rPr lang="en-US" altLang="ja-JP" dirty="0"/>
              <a:t>The answers can be divided into the following three categories: </a:t>
            </a:r>
            <a:endParaRPr lang="ja-JP" altLang="ja-JP" dirty="0"/>
          </a:p>
          <a:p>
            <a:pPr marL="0" lvl="0" indent="0">
              <a:buNone/>
            </a:pPr>
            <a:r>
              <a:rPr lang="ja-JP" altLang="en-US" dirty="0" smtClean="0"/>
              <a:t>　　①</a:t>
            </a:r>
            <a:r>
              <a:rPr lang="en-US" altLang="ja-JP" dirty="0" smtClean="0"/>
              <a:t>Modernism </a:t>
            </a:r>
            <a:endParaRPr lang="ja-JP" altLang="ja-JP" dirty="0"/>
          </a:p>
          <a:p>
            <a:pPr marL="0" lvl="0" indent="0">
              <a:buNone/>
            </a:pPr>
            <a:r>
              <a:rPr lang="ja-JP" altLang="en-US" dirty="0"/>
              <a:t>　</a:t>
            </a:r>
            <a:r>
              <a:rPr lang="ja-JP" altLang="en-US" dirty="0" smtClean="0"/>
              <a:t>　②</a:t>
            </a:r>
            <a:r>
              <a:rPr lang="en-US" altLang="ja-JP" dirty="0" smtClean="0"/>
              <a:t>Reactionism </a:t>
            </a:r>
          </a:p>
          <a:p>
            <a:pPr marL="800100" lvl="2" indent="0">
              <a:buNone/>
            </a:pPr>
            <a:r>
              <a:rPr lang="en-US" altLang="ja-JP" sz="3200" dirty="0" smtClean="0"/>
              <a:t>(After the </a:t>
            </a:r>
            <a:r>
              <a:rPr lang="en-US" altLang="ja-JP" sz="3200" dirty="0"/>
              <a:t>First Sino-Japanese War (1894-5) and the </a:t>
            </a:r>
            <a:r>
              <a:rPr lang="en-US" altLang="ja-JP" sz="3200" dirty="0" smtClean="0"/>
              <a:t>Russo-Japanese </a:t>
            </a:r>
            <a:r>
              <a:rPr lang="en-US" altLang="ja-JP" sz="3200" dirty="0"/>
              <a:t>War (1904-5) </a:t>
            </a:r>
            <a:r>
              <a:rPr lang="ja-JP" altLang="en-US" sz="3200" dirty="0" smtClean="0"/>
              <a:t>）</a:t>
            </a:r>
            <a:endParaRPr lang="ja-JP" altLang="ja-JP" sz="3200" dirty="0"/>
          </a:p>
          <a:p>
            <a:pPr marL="0" lvl="0" indent="0">
              <a:buNone/>
            </a:pPr>
            <a:r>
              <a:rPr lang="ja-JP" altLang="en-US" dirty="0"/>
              <a:t>　</a:t>
            </a:r>
            <a:r>
              <a:rPr lang="ja-JP" altLang="en-US" dirty="0" smtClean="0"/>
              <a:t>　③</a:t>
            </a:r>
            <a:r>
              <a:rPr lang="en-US" altLang="ja-JP" dirty="0" smtClean="0"/>
              <a:t>Marxism (After </a:t>
            </a:r>
            <a:r>
              <a:rPr lang="en-US" altLang="ja-JP" dirty="0"/>
              <a:t>WWI 1914-1918</a:t>
            </a:r>
            <a:r>
              <a:rPr lang="en-US" altLang="ja-JP" dirty="0" smtClean="0"/>
              <a:t>)</a:t>
            </a:r>
          </a:p>
          <a:p>
            <a:r>
              <a:rPr lang="en-US" altLang="ja-JP" dirty="0"/>
              <a:t>After the Meiji Restoration it was still important to maintain Japanese </a:t>
            </a:r>
            <a:r>
              <a:rPr lang="en-US" altLang="ja-JP" dirty="0" smtClean="0"/>
              <a:t>independence.</a:t>
            </a:r>
          </a:p>
          <a:p>
            <a:r>
              <a:rPr lang="ja-JP" altLang="en-US" dirty="0" smtClean="0"/>
              <a:t>　→　</a:t>
            </a:r>
            <a:r>
              <a:rPr lang="en-US" altLang="ja-JP" dirty="0" smtClean="0"/>
              <a:t>Nationalism</a:t>
            </a:r>
          </a:p>
          <a:p>
            <a:r>
              <a:rPr lang="ja-JP" altLang="en-US" dirty="0"/>
              <a:t>　</a:t>
            </a:r>
            <a:r>
              <a:rPr lang="ja-JP" altLang="en-US" dirty="0" smtClean="0"/>
              <a:t>→　</a:t>
            </a:r>
            <a:r>
              <a:rPr lang="en-US" altLang="ja-JP" dirty="0" smtClean="0"/>
              <a:t>Concept </a:t>
            </a:r>
            <a:r>
              <a:rPr lang="en-US" altLang="ja-JP" dirty="0"/>
              <a:t>of the </a:t>
            </a:r>
            <a:r>
              <a:rPr lang="en-US" altLang="ja-JP" b="1" u="sng" dirty="0" smtClean="0"/>
              <a:t>‘whole’</a:t>
            </a:r>
            <a:endParaRPr lang="ja-JP" altLang="ja-JP" dirty="0"/>
          </a:p>
          <a:p>
            <a:pPr lvl="0"/>
            <a:endParaRPr lang="ja-JP" altLang="ja-JP" dirty="0"/>
          </a:p>
          <a:p>
            <a:endParaRPr lang="ja-JP" altLang="ja-JP" dirty="0"/>
          </a:p>
          <a:p>
            <a:endParaRPr kumimoji="1" lang="ja-JP" altLang="en-US" dirty="0"/>
          </a:p>
        </p:txBody>
      </p:sp>
    </p:spTree>
    <p:extLst>
      <p:ext uri="{BB962C8B-B14F-4D97-AF65-F5344CB8AC3E}">
        <p14:creationId xmlns:p14="http://schemas.microsoft.com/office/powerpoint/2010/main" val="2501955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pic>
        <p:nvPicPr>
          <p:cNvPr id="3074" name="Picture 2" descr="F:\201605Lecture in G&amp;G 和辻\井上哲次郎.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87544" y="0"/>
            <a:ext cx="5136879"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66514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496944" cy="6336704"/>
          </a:xfrm>
        </p:spPr>
        <p:txBody>
          <a:bodyPr>
            <a:normAutofit fontScale="92500" lnSpcReduction="20000"/>
          </a:bodyPr>
          <a:lstStyle/>
          <a:p>
            <a:r>
              <a:rPr lang="en-US" altLang="ja-JP" dirty="0">
                <a:solidFill>
                  <a:srgbClr val="C00000"/>
                </a:solidFill>
              </a:rPr>
              <a:t>The Theory of National Morality praised Confucianism.</a:t>
            </a:r>
            <a:endParaRPr lang="en-US" altLang="ja-JP" dirty="0" smtClean="0">
              <a:solidFill>
                <a:srgbClr val="C00000"/>
              </a:solidFill>
            </a:endParaRPr>
          </a:p>
          <a:p>
            <a:r>
              <a:rPr lang="en-US" altLang="ja-JP" dirty="0" smtClean="0"/>
              <a:t>In </a:t>
            </a:r>
            <a:r>
              <a:rPr lang="en-US" altLang="ja-JP" dirty="0"/>
              <a:t>the Edo period, Confucianism was used as an ideology to justify feudalism. In this regard, the two Confucian norms, </a:t>
            </a:r>
            <a:r>
              <a:rPr lang="ja-JP" altLang="ja-JP" i="1" dirty="0"/>
              <a:t>Chū</a:t>
            </a:r>
            <a:r>
              <a:rPr lang="ja-JP" altLang="ja-JP" dirty="0"/>
              <a:t> (忠, </a:t>
            </a:r>
            <a:r>
              <a:rPr lang="ja-JP" altLang="ja-JP" i="1" dirty="0">
                <a:solidFill>
                  <a:srgbClr val="C00000"/>
                </a:solidFill>
              </a:rPr>
              <a:t>loyalty</a:t>
            </a:r>
            <a:r>
              <a:rPr lang="ja-JP" altLang="ja-JP" dirty="0"/>
              <a:t>) and </a:t>
            </a:r>
            <a:r>
              <a:rPr lang="ja-JP" altLang="ja-JP" i="1" dirty="0"/>
              <a:t>Kou</a:t>
            </a:r>
            <a:r>
              <a:rPr lang="ja-JP" altLang="ja-JP" dirty="0"/>
              <a:t> (孝, </a:t>
            </a:r>
            <a:r>
              <a:rPr lang="ja-JP" altLang="ja-JP" i="1" dirty="0">
                <a:solidFill>
                  <a:srgbClr val="C00000"/>
                </a:solidFill>
              </a:rPr>
              <a:t>filial piety</a:t>
            </a:r>
            <a:r>
              <a:rPr lang="ja-JP" altLang="ja-JP" dirty="0"/>
              <a:t>), were very </a:t>
            </a:r>
            <a:r>
              <a:rPr lang="en-US" altLang="ja-JP" dirty="0"/>
              <a:t>important. </a:t>
            </a:r>
            <a:endParaRPr lang="en-US" altLang="ja-JP" dirty="0" smtClean="0"/>
          </a:p>
          <a:p>
            <a:r>
              <a:rPr lang="en-US" altLang="ja-JP" i="1" dirty="0" smtClean="0">
                <a:solidFill>
                  <a:srgbClr val="C00000"/>
                </a:solidFill>
              </a:rPr>
              <a:t>Loyalty</a:t>
            </a:r>
            <a:r>
              <a:rPr lang="en-US" altLang="ja-JP" i="1" dirty="0" smtClean="0">
                <a:solidFill>
                  <a:srgbClr val="FF0000"/>
                </a:solidFill>
              </a:rPr>
              <a:t> =</a:t>
            </a:r>
            <a:r>
              <a:rPr lang="ja-JP" altLang="ja-JP" dirty="0" smtClean="0"/>
              <a:t> </a:t>
            </a:r>
            <a:r>
              <a:rPr lang="ja-JP" altLang="ja-JP" dirty="0"/>
              <a:t>the </a:t>
            </a:r>
            <a:r>
              <a:rPr lang="ja-JP" altLang="ja-JP" dirty="0" smtClean="0"/>
              <a:t>norm </a:t>
            </a:r>
            <a:r>
              <a:rPr lang="ja-JP" altLang="ja-JP" dirty="0"/>
              <a:t>between a </a:t>
            </a:r>
            <a:r>
              <a:rPr lang="ja-JP" altLang="ja-JP" dirty="0" smtClean="0"/>
              <a:t>lo</a:t>
            </a:r>
            <a:r>
              <a:rPr lang="en-US" altLang="ja-JP" dirty="0" smtClean="0"/>
              <a:t>r</a:t>
            </a:r>
            <a:r>
              <a:rPr lang="ja-JP" altLang="ja-JP" dirty="0" smtClean="0"/>
              <a:t>d </a:t>
            </a:r>
            <a:r>
              <a:rPr lang="ja-JP" altLang="ja-JP" dirty="0"/>
              <a:t>and a vassal, </a:t>
            </a:r>
            <a:endParaRPr lang="en-US" altLang="ja-JP" dirty="0" smtClean="0"/>
          </a:p>
          <a:p>
            <a:r>
              <a:rPr lang="en-US" altLang="ja-JP" i="1" dirty="0" smtClean="0">
                <a:solidFill>
                  <a:srgbClr val="C00000"/>
                </a:solidFill>
              </a:rPr>
              <a:t>F</a:t>
            </a:r>
            <a:r>
              <a:rPr lang="ja-JP" altLang="ja-JP" i="1" dirty="0" smtClean="0">
                <a:solidFill>
                  <a:srgbClr val="C00000"/>
                </a:solidFill>
              </a:rPr>
              <a:t>ilial </a:t>
            </a:r>
            <a:r>
              <a:rPr lang="ja-JP" altLang="ja-JP" i="1" dirty="0">
                <a:solidFill>
                  <a:srgbClr val="C00000"/>
                </a:solidFill>
              </a:rPr>
              <a:t>piety </a:t>
            </a:r>
            <a:r>
              <a:rPr lang="en-US" altLang="ja-JP" i="1" dirty="0" smtClean="0">
                <a:solidFill>
                  <a:srgbClr val="C00000"/>
                </a:solidFill>
              </a:rPr>
              <a:t>=</a:t>
            </a:r>
            <a:r>
              <a:rPr lang="ja-JP" altLang="ja-JP" dirty="0" smtClean="0"/>
              <a:t> </a:t>
            </a:r>
            <a:r>
              <a:rPr lang="ja-JP" altLang="ja-JP" dirty="0"/>
              <a:t>the </a:t>
            </a:r>
            <a:r>
              <a:rPr lang="ja-JP" altLang="ja-JP" dirty="0" smtClean="0"/>
              <a:t>norm </a:t>
            </a:r>
            <a:r>
              <a:rPr lang="ja-JP" altLang="ja-JP" dirty="0"/>
              <a:t>between a father and a son. </a:t>
            </a:r>
            <a:endParaRPr lang="en-US" altLang="ja-JP" dirty="0" smtClean="0"/>
          </a:p>
          <a:p>
            <a:r>
              <a:rPr lang="ja-JP" altLang="ja-JP" dirty="0" smtClean="0"/>
              <a:t>In </a:t>
            </a:r>
            <a:r>
              <a:rPr lang="ja-JP" altLang="ja-JP" dirty="0"/>
              <a:t>China and Korea</a:t>
            </a:r>
            <a:r>
              <a:rPr lang="ja-JP" altLang="ja-JP" i="1" dirty="0"/>
              <a:t>, </a:t>
            </a:r>
            <a:endParaRPr lang="en-US" altLang="ja-JP" i="1" dirty="0" smtClean="0"/>
          </a:p>
          <a:p>
            <a:pPr marL="0" indent="0">
              <a:buNone/>
            </a:pPr>
            <a:r>
              <a:rPr lang="en-US" altLang="ja-JP" i="1" dirty="0" smtClean="0"/>
              <a:t>           L</a:t>
            </a:r>
            <a:r>
              <a:rPr lang="ja-JP" altLang="ja-JP" i="1" dirty="0" smtClean="0"/>
              <a:t>oyal</a:t>
            </a:r>
            <a:r>
              <a:rPr lang="ja-JP" altLang="ja-JP" dirty="0" smtClean="0"/>
              <a:t>ty </a:t>
            </a:r>
            <a:r>
              <a:rPr lang="ja-JP" altLang="ja-JP" dirty="0"/>
              <a:t>and </a:t>
            </a:r>
            <a:r>
              <a:rPr lang="ja-JP" altLang="ja-JP" i="1" dirty="0"/>
              <a:t>filial piety </a:t>
            </a:r>
            <a:r>
              <a:rPr lang="en-US" altLang="ja-JP" i="1" dirty="0" smtClean="0"/>
              <a:t>are </a:t>
            </a:r>
            <a:r>
              <a:rPr lang="ja-JP" altLang="ja-JP" u="sng" dirty="0" smtClean="0"/>
              <a:t>distinguished</a:t>
            </a:r>
            <a:r>
              <a:rPr lang="ja-JP" altLang="ja-JP" dirty="0" smtClean="0"/>
              <a:t>.</a:t>
            </a:r>
            <a:r>
              <a:rPr lang="en-US" altLang="ja-JP" dirty="0"/>
              <a:t> </a:t>
            </a:r>
            <a:r>
              <a:rPr lang="en-US" altLang="ja-JP" dirty="0" smtClean="0"/>
              <a:t> </a:t>
            </a:r>
          </a:p>
          <a:p>
            <a:pPr marL="0" indent="0">
              <a:buNone/>
            </a:pPr>
            <a:r>
              <a:rPr lang="en-US" altLang="ja-JP" i="1" dirty="0"/>
              <a:t> </a:t>
            </a:r>
            <a:r>
              <a:rPr lang="en-US" altLang="ja-JP" i="1" dirty="0" smtClean="0"/>
              <a:t>          </a:t>
            </a:r>
            <a:r>
              <a:rPr lang="ja-JP" altLang="ja-JP" i="1" u="sng" dirty="0" smtClean="0"/>
              <a:t>Filial </a:t>
            </a:r>
            <a:r>
              <a:rPr lang="ja-JP" altLang="ja-JP" i="1" u="sng" dirty="0"/>
              <a:t>piety </a:t>
            </a:r>
            <a:r>
              <a:rPr lang="ja-JP" altLang="ja-JP" u="sng" dirty="0"/>
              <a:t>superseded </a:t>
            </a:r>
            <a:r>
              <a:rPr lang="ja-JP" altLang="ja-JP" i="1" u="sng" dirty="0" smtClean="0"/>
              <a:t>loyalty</a:t>
            </a:r>
            <a:endParaRPr lang="en-US" altLang="ja-JP" i="1" u="sng" dirty="0" smtClean="0"/>
          </a:p>
          <a:p>
            <a:r>
              <a:rPr lang="en-US" altLang="ja-JP" dirty="0" smtClean="0"/>
              <a:t>I</a:t>
            </a:r>
            <a:r>
              <a:rPr lang="ja-JP" altLang="ja-JP" dirty="0" smtClean="0"/>
              <a:t>n </a:t>
            </a:r>
            <a:r>
              <a:rPr lang="ja-JP" altLang="ja-JP" dirty="0"/>
              <a:t>Japan</a:t>
            </a:r>
            <a:r>
              <a:rPr lang="ja-JP" altLang="ja-JP" dirty="0" smtClean="0"/>
              <a:t>,</a:t>
            </a:r>
            <a:endParaRPr lang="en-US" altLang="ja-JP" dirty="0" smtClean="0"/>
          </a:p>
          <a:p>
            <a:pPr marL="0" indent="0">
              <a:buNone/>
            </a:pPr>
            <a:r>
              <a:rPr lang="en-US" altLang="ja-JP" i="1" dirty="0" smtClean="0"/>
              <a:t>           L</a:t>
            </a:r>
            <a:r>
              <a:rPr lang="ja-JP" altLang="ja-JP" i="1" dirty="0" smtClean="0"/>
              <a:t>oyalty </a:t>
            </a:r>
            <a:r>
              <a:rPr lang="ja-JP" altLang="ja-JP" dirty="0" smtClean="0"/>
              <a:t>and </a:t>
            </a:r>
            <a:r>
              <a:rPr lang="ja-JP" altLang="ja-JP" i="1" dirty="0"/>
              <a:t>filial piety</a:t>
            </a:r>
            <a:r>
              <a:rPr lang="ja-JP" altLang="ja-JP" dirty="0"/>
              <a:t> </a:t>
            </a:r>
            <a:r>
              <a:rPr lang="en-US" altLang="ja-JP" dirty="0" smtClean="0"/>
              <a:t> are </a:t>
            </a:r>
            <a:r>
              <a:rPr lang="en-US" altLang="ja-JP" u="sng" dirty="0" smtClean="0"/>
              <a:t>co</a:t>
            </a:r>
            <a:r>
              <a:rPr lang="ja-JP" altLang="ja-JP" u="sng" dirty="0" smtClean="0"/>
              <a:t>ntinuous</a:t>
            </a:r>
            <a:r>
              <a:rPr lang="en-US" altLang="ja-JP" u="sng" dirty="0" smtClean="0"/>
              <a:t>.</a:t>
            </a:r>
          </a:p>
          <a:p>
            <a:pPr marL="0" indent="0">
              <a:buNone/>
            </a:pPr>
            <a:r>
              <a:rPr lang="en-US" altLang="ja-JP" i="1" dirty="0" smtClean="0"/>
              <a:t>           </a:t>
            </a:r>
            <a:r>
              <a:rPr lang="en-US" altLang="ja-JP" i="1" u="sng" dirty="0" smtClean="0"/>
              <a:t>L</a:t>
            </a:r>
            <a:r>
              <a:rPr lang="ja-JP" altLang="ja-JP" i="1" u="sng" dirty="0" smtClean="0"/>
              <a:t>oyalty</a:t>
            </a:r>
            <a:r>
              <a:rPr lang="ja-JP" altLang="ja-JP" u="sng" dirty="0" smtClean="0"/>
              <a:t> </a:t>
            </a:r>
            <a:r>
              <a:rPr lang="ja-JP" altLang="ja-JP" u="sng" dirty="0"/>
              <a:t>superseded </a:t>
            </a:r>
            <a:r>
              <a:rPr lang="ja-JP" altLang="ja-JP" i="1" u="sng" dirty="0"/>
              <a:t>filial </a:t>
            </a:r>
            <a:r>
              <a:rPr lang="ja-JP" altLang="ja-JP" i="1" u="sng" dirty="0" smtClean="0"/>
              <a:t>piety</a:t>
            </a:r>
            <a:endParaRPr lang="en-US" altLang="ja-JP" i="1" u="sng" dirty="0" smtClean="0"/>
          </a:p>
          <a:p>
            <a:endParaRPr kumimoji="1" lang="ja-JP" altLang="en-US" dirty="0"/>
          </a:p>
        </p:txBody>
      </p:sp>
    </p:spTree>
    <p:extLst>
      <p:ext uri="{BB962C8B-B14F-4D97-AF65-F5344CB8AC3E}">
        <p14:creationId xmlns:p14="http://schemas.microsoft.com/office/powerpoint/2010/main" val="151480687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748464" cy="6525344"/>
          </a:xfrm>
        </p:spPr>
        <p:txBody>
          <a:bodyPr>
            <a:normAutofit/>
          </a:bodyPr>
          <a:lstStyle/>
          <a:p>
            <a:endParaRPr lang="en-US" altLang="ja-JP" dirty="0" smtClean="0"/>
          </a:p>
          <a:p>
            <a:r>
              <a:rPr lang="ja-JP" altLang="ja-JP" dirty="0" smtClean="0"/>
              <a:t>The </a:t>
            </a:r>
            <a:r>
              <a:rPr lang="ja-JP" altLang="ja-JP" dirty="0"/>
              <a:t>‘Theory of National Morality’ expanded the scope of </a:t>
            </a:r>
            <a:r>
              <a:rPr lang="ja-JP" altLang="ja-JP" dirty="0">
                <a:solidFill>
                  <a:srgbClr val="C00000"/>
                </a:solidFill>
              </a:rPr>
              <a:t>the loyalty to lord </a:t>
            </a:r>
            <a:r>
              <a:rPr lang="ja-JP" altLang="ja-JP" dirty="0"/>
              <a:t>to </a:t>
            </a:r>
            <a:r>
              <a:rPr lang="ja-JP" altLang="ja-JP" dirty="0">
                <a:solidFill>
                  <a:srgbClr val="C00000"/>
                </a:solidFill>
              </a:rPr>
              <a:t>the loyalty to the Mikado and to the </a:t>
            </a:r>
            <a:r>
              <a:rPr lang="ja-JP" altLang="ja-JP" dirty="0" smtClean="0">
                <a:solidFill>
                  <a:srgbClr val="C00000"/>
                </a:solidFill>
              </a:rPr>
              <a:t>State</a:t>
            </a:r>
            <a:r>
              <a:rPr lang="ja-JP" altLang="ja-JP" dirty="0" smtClean="0"/>
              <a:t>.</a:t>
            </a:r>
            <a:endParaRPr lang="en-US" altLang="ja-JP" dirty="0" smtClean="0"/>
          </a:p>
          <a:p>
            <a:endParaRPr lang="en-US" altLang="ja-JP" dirty="0">
              <a:solidFill>
                <a:srgbClr val="C00000"/>
              </a:solidFill>
            </a:endParaRPr>
          </a:p>
          <a:p>
            <a:r>
              <a:rPr lang="ja-JP" altLang="ja-JP" dirty="0" smtClean="0"/>
              <a:t> </a:t>
            </a:r>
            <a:r>
              <a:rPr lang="ja-JP" altLang="ja-JP" dirty="0"/>
              <a:t>Watsuji criticized the </a:t>
            </a:r>
            <a:r>
              <a:rPr lang="en-US" altLang="ja-JP" dirty="0" smtClean="0"/>
              <a:t>‘</a:t>
            </a:r>
            <a:r>
              <a:rPr lang="ja-JP" altLang="ja-JP" dirty="0" smtClean="0"/>
              <a:t>Theory </a:t>
            </a:r>
            <a:r>
              <a:rPr lang="ja-JP" altLang="ja-JP" dirty="0"/>
              <a:t>of National </a:t>
            </a:r>
            <a:r>
              <a:rPr lang="ja-JP" altLang="ja-JP" dirty="0" smtClean="0"/>
              <a:t>Morality</a:t>
            </a:r>
            <a:r>
              <a:rPr lang="en-US" altLang="ja-JP" dirty="0" smtClean="0"/>
              <a:t>’</a:t>
            </a:r>
            <a:r>
              <a:rPr lang="ja-JP" altLang="ja-JP" dirty="0" smtClean="0"/>
              <a:t> </a:t>
            </a:r>
            <a:r>
              <a:rPr lang="ja-JP" altLang="ja-JP" dirty="0"/>
              <a:t>on its </a:t>
            </a:r>
            <a:r>
              <a:rPr lang="en-US" altLang="ja-JP" dirty="0" smtClean="0"/>
              <a:t>misunderstanding of the </a:t>
            </a:r>
            <a:r>
              <a:rPr lang="ja-JP" altLang="ja-JP" dirty="0" smtClean="0"/>
              <a:t>history </a:t>
            </a:r>
            <a:r>
              <a:rPr lang="ja-JP" altLang="ja-JP" dirty="0"/>
              <a:t>of Confucian thought in Japan and its confusion of </a:t>
            </a:r>
            <a:r>
              <a:rPr lang="ja-JP" altLang="ja-JP" dirty="0">
                <a:solidFill>
                  <a:srgbClr val="C00000"/>
                </a:solidFill>
              </a:rPr>
              <a:t>the feudalistic relationship between a </a:t>
            </a:r>
            <a:r>
              <a:rPr lang="ja-JP" altLang="ja-JP" dirty="0" smtClean="0">
                <a:solidFill>
                  <a:srgbClr val="C00000"/>
                </a:solidFill>
              </a:rPr>
              <a:t>lo</a:t>
            </a:r>
            <a:r>
              <a:rPr lang="en-US" altLang="ja-JP" dirty="0" smtClean="0">
                <a:solidFill>
                  <a:srgbClr val="C00000"/>
                </a:solidFill>
              </a:rPr>
              <a:t>r</a:t>
            </a:r>
            <a:r>
              <a:rPr lang="ja-JP" altLang="ja-JP" dirty="0" smtClean="0">
                <a:solidFill>
                  <a:srgbClr val="C00000"/>
                </a:solidFill>
              </a:rPr>
              <a:t>d </a:t>
            </a:r>
            <a:r>
              <a:rPr lang="ja-JP" altLang="ja-JP" dirty="0">
                <a:solidFill>
                  <a:srgbClr val="C00000"/>
                </a:solidFill>
              </a:rPr>
              <a:t>and a vassal </a:t>
            </a:r>
            <a:r>
              <a:rPr lang="ja-JP" altLang="ja-JP" dirty="0"/>
              <a:t>and </a:t>
            </a:r>
            <a:r>
              <a:rPr lang="ja-JP" altLang="ja-JP" dirty="0">
                <a:solidFill>
                  <a:srgbClr val="C00000"/>
                </a:solidFill>
              </a:rPr>
              <a:t>the relationship between a nation and the modern state.</a:t>
            </a:r>
          </a:p>
          <a:p>
            <a:endParaRPr kumimoji="1" lang="ja-JP" altLang="en-US" dirty="0"/>
          </a:p>
        </p:txBody>
      </p:sp>
    </p:spTree>
    <p:extLst>
      <p:ext uri="{BB962C8B-B14F-4D97-AF65-F5344CB8AC3E}">
        <p14:creationId xmlns:p14="http://schemas.microsoft.com/office/powerpoint/2010/main" val="226783545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525344"/>
          </a:xfrm>
        </p:spPr>
        <p:txBody>
          <a:bodyPr>
            <a:normAutofit fontScale="92500" lnSpcReduction="10000"/>
          </a:bodyPr>
          <a:lstStyle/>
          <a:p>
            <a:pPr marL="0" indent="0">
              <a:buNone/>
            </a:pPr>
            <a:r>
              <a:rPr lang="en-US" altLang="ja-JP" b="1" dirty="0" smtClean="0">
                <a:solidFill>
                  <a:srgbClr val="FF0000"/>
                </a:solidFill>
              </a:rPr>
              <a:t>9 Characteristics </a:t>
            </a:r>
            <a:r>
              <a:rPr lang="x-none" altLang="ja-JP" b="1" dirty="0" smtClean="0">
                <a:solidFill>
                  <a:srgbClr val="FF0000"/>
                </a:solidFill>
              </a:rPr>
              <a:t>of Watsuji’</a:t>
            </a:r>
            <a:r>
              <a:rPr lang="en-US" altLang="ja-JP" b="1" dirty="0" smtClean="0">
                <a:solidFill>
                  <a:srgbClr val="FF0000"/>
                </a:solidFill>
              </a:rPr>
              <a:t>s</a:t>
            </a:r>
            <a:r>
              <a:rPr lang="x-none" altLang="ja-JP" b="1" dirty="0" smtClean="0">
                <a:solidFill>
                  <a:srgbClr val="FF0000"/>
                </a:solidFill>
              </a:rPr>
              <a:t> </a:t>
            </a:r>
            <a:r>
              <a:rPr lang="x-none" altLang="ja-JP" b="1" dirty="0">
                <a:solidFill>
                  <a:srgbClr val="FF0000"/>
                </a:solidFill>
              </a:rPr>
              <a:t>Ethics</a:t>
            </a:r>
            <a:endParaRPr lang="ja-JP" altLang="ja-JP" b="1" dirty="0">
              <a:solidFill>
                <a:srgbClr val="FF0000"/>
              </a:solidFill>
            </a:endParaRPr>
          </a:p>
          <a:p>
            <a:pPr marL="0" lvl="0" indent="0">
              <a:buNone/>
            </a:pPr>
            <a:r>
              <a:rPr lang="en-US" altLang="ja-JP" dirty="0" smtClean="0"/>
              <a:t>(1)Synthetic </a:t>
            </a:r>
            <a:r>
              <a:rPr lang="en-US" altLang="ja-JP" dirty="0"/>
              <a:t>character of the concept of ‘ethics’</a:t>
            </a:r>
            <a:endParaRPr lang="ja-JP" altLang="ja-JP" dirty="0"/>
          </a:p>
          <a:p>
            <a:pPr marL="400050" lvl="1" indent="0">
              <a:buNone/>
            </a:pPr>
            <a:r>
              <a:rPr lang="en-US" altLang="ja-JP" sz="3000" dirty="0" smtClean="0"/>
              <a:t>He </a:t>
            </a:r>
            <a:r>
              <a:rPr lang="en-US" altLang="ja-JP" sz="3000" dirty="0"/>
              <a:t>tried to understand ethics as a science of </a:t>
            </a:r>
            <a:r>
              <a:rPr lang="en-US" altLang="ja-JP" sz="3000" dirty="0" smtClean="0"/>
              <a:t>human being, </a:t>
            </a:r>
            <a:r>
              <a:rPr lang="en-US" altLang="ja-JP" sz="3000" dirty="0"/>
              <a:t>which was a synthesis of Western philosophical anthropology, the Confucian understanding of the concept of ‘ethics’, and the Japanese understanding of the concept of </a:t>
            </a:r>
            <a:r>
              <a:rPr lang="en-US" altLang="ja-JP" sz="3000" dirty="0" smtClean="0"/>
              <a:t>‘human being’. </a:t>
            </a:r>
            <a:endParaRPr lang="ja-JP" altLang="ja-JP" sz="3000" dirty="0"/>
          </a:p>
          <a:p>
            <a:pPr marL="0" indent="0">
              <a:buNone/>
            </a:pPr>
            <a:r>
              <a:rPr lang="en-US" altLang="ja-JP" dirty="0"/>
              <a:t> </a:t>
            </a:r>
            <a:endParaRPr lang="ja-JP" altLang="ja-JP" dirty="0"/>
          </a:p>
          <a:p>
            <a:pPr marL="0" indent="0">
              <a:buNone/>
            </a:pPr>
            <a:r>
              <a:rPr lang="en-US" altLang="ja-JP" dirty="0"/>
              <a:t>(2) Synthetic character of the contents of ethics</a:t>
            </a:r>
            <a:endParaRPr lang="ja-JP" altLang="ja-JP" dirty="0"/>
          </a:p>
          <a:p>
            <a:pPr marL="400050" lvl="1" indent="0">
              <a:buNone/>
            </a:pPr>
            <a:r>
              <a:rPr lang="en-US" altLang="ja-JP" sz="3000" dirty="0" smtClean="0"/>
              <a:t> It was a synthesis </a:t>
            </a:r>
            <a:r>
              <a:rPr lang="en-US" altLang="ja-JP" sz="3000" dirty="0"/>
              <a:t>of Buddhism, Confucianism, Western Individualism, and Western criticism of individualism (Aristotle, Hegel, Marx) </a:t>
            </a:r>
            <a:endParaRPr lang="ja-JP" altLang="ja-JP" sz="3000" dirty="0"/>
          </a:p>
          <a:p>
            <a:pPr marL="0" indent="0">
              <a:buNone/>
            </a:pPr>
            <a:r>
              <a:rPr lang="en-US" altLang="ja-JP" dirty="0"/>
              <a:t> </a:t>
            </a:r>
            <a:endParaRPr lang="ja-JP" altLang="ja-JP" dirty="0"/>
          </a:p>
          <a:p>
            <a:endParaRPr kumimoji="1" lang="ja-JP" altLang="en-US" dirty="0"/>
          </a:p>
        </p:txBody>
      </p:sp>
    </p:spTree>
    <p:extLst>
      <p:ext uri="{BB962C8B-B14F-4D97-AF65-F5344CB8AC3E}">
        <p14:creationId xmlns:p14="http://schemas.microsoft.com/office/powerpoint/2010/main" val="398870457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lstStyle/>
          <a:p>
            <a:r>
              <a:rPr lang="en-US" altLang="ja-JP" dirty="0"/>
              <a:t> </a:t>
            </a:r>
            <a:endParaRPr lang="ja-JP" altLang="ja-JP" dirty="0"/>
          </a:p>
          <a:p>
            <a:r>
              <a:rPr lang="x-none" altLang="ja-JP" b="1" dirty="0">
                <a:solidFill>
                  <a:srgbClr val="FF0000"/>
                </a:solidFill>
              </a:rPr>
              <a:t>10 Criticism </a:t>
            </a:r>
            <a:r>
              <a:rPr lang="en-US" altLang="ja-JP" b="1" dirty="0" smtClean="0">
                <a:solidFill>
                  <a:srgbClr val="FF0000"/>
                </a:solidFill>
              </a:rPr>
              <a:t>of</a:t>
            </a:r>
            <a:r>
              <a:rPr lang="x-none" altLang="ja-JP" b="1" dirty="0" smtClean="0">
                <a:solidFill>
                  <a:srgbClr val="FF0000"/>
                </a:solidFill>
              </a:rPr>
              <a:t> </a:t>
            </a:r>
            <a:r>
              <a:rPr lang="x-none" altLang="ja-JP" b="1" dirty="0">
                <a:solidFill>
                  <a:srgbClr val="FF0000"/>
                </a:solidFill>
              </a:rPr>
              <a:t>Watsuji</a:t>
            </a:r>
            <a:endParaRPr lang="ja-JP" altLang="ja-JP" b="1" dirty="0">
              <a:solidFill>
                <a:srgbClr val="FF0000"/>
              </a:solidFill>
            </a:endParaRPr>
          </a:p>
          <a:p>
            <a:r>
              <a:rPr lang="en-US" altLang="ja-JP" i="1" dirty="0" smtClean="0">
                <a:solidFill>
                  <a:srgbClr val="FF0000"/>
                </a:solidFill>
              </a:rPr>
              <a:t>Criticism 1: Conservativism</a:t>
            </a:r>
            <a:endParaRPr lang="ja-JP" altLang="ja-JP" dirty="0">
              <a:solidFill>
                <a:srgbClr val="FF0000"/>
              </a:solidFill>
            </a:endParaRPr>
          </a:p>
          <a:p>
            <a:r>
              <a:rPr lang="en-US" altLang="ja-JP" dirty="0"/>
              <a:t>Watsuji did not focus on relationships </a:t>
            </a:r>
            <a:r>
              <a:rPr lang="en-US" altLang="ja-JP" dirty="0" smtClean="0"/>
              <a:t>among </a:t>
            </a:r>
            <a:r>
              <a:rPr lang="en-US" altLang="ja-JP" dirty="0"/>
              <a:t>individuals, but on the relationship between an individual and the whole. This emphasis may have been inevitable in the age of nationalism, but he seems to put weight on the whole rather than on the individual, because he criticized individualism. </a:t>
            </a:r>
            <a:endParaRPr lang="ja-JP" altLang="ja-JP" dirty="0"/>
          </a:p>
          <a:p>
            <a:endParaRPr kumimoji="1" lang="ja-JP" altLang="en-US" dirty="0"/>
          </a:p>
        </p:txBody>
      </p:sp>
    </p:spTree>
    <p:extLst>
      <p:ext uri="{BB962C8B-B14F-4D97-AF65-F5344CB8AC3E}">
        <p14:creationId xmlns:p14="http://schemas.microsoft.com/office/powerpoint/2010/main" val="267937913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624736"/>
          </a:xfrm>
        </p:spPr>
        <p:txBody>
          <a:bodyPr>
            <a:normAutofit fontScale="85000" lnSpcReduction="20000"/>
          </a:bodyPr>
          <a:lstStyle/>
          <a:p>
            <a:r>
              <a:rPr lang="en-US" altLang="ja-JP" sz="3600" i="1" dirty="0" smtClean="0">
                <a:solidFill>
                  <a:srgbClr val="FF0000"/>
                </a:solidFill>
              </a:rPr>
              <a:t>Criticism 2: Statism</a:t>
            </a:r>
          </a:p>
          <a:p>
            <a:r>
              <a:rPr lang="en-US" altLang="ja-JP" dirty="0" smtClean="0"/>
              <a:t>According </a:t>
            </a:r>
            <a:r>
              <a:rPr lang="en-US" altLang="ja-JP" dirty="0"/>
              <a:t>to Watsuji, a state unifies the various ethical organizations or communities: </a:t>
            </a:r>
            <a:r>
              <a:rPr lang="en-US" altLang="ja-JP" dirty="0" smtClean="0"/>
              <a:t>a family name of an individual expresses him or herself as </a:t>
            </a:r>
            <a:r>
              <a:rPr lang="en-US" altLang="ja-JP" dirty="0"/>
              <a:t>a member of a family; </a:t>
            </a:r>
            <a:r>
              <a:rPr lang="en-US" altLang="ja-JP" dirty="0" smtClean="0"/>
              <a:t>his or her address </a:t>
            </a:r>
            <a:r>
              <a:rPr lang="en-US" altLang="ja-JP" dirty="0"/>
              <a:t>is attributed to a member of the local community; and an occupation connects one as a member of an organization. A state acknowledges the right of property to the person restricted by those various communities. </a:t>
            </a:r>
            <a:r>
              <a:rPr lang="en-US" altLang="ja-JP" dirty="0" smtClean="0"/>
              <a:t>Watsuji thought that these communities are </a:t>
            </a:r>
            <a:r>
              <a:rPr lang="en-US" altLang="ja-JP" dirty="0"/>
              <a:t>all combined together to form a </a:t>
            </a:r>
            <a:r>
              <a:rPr lang="en-US" altLang="ja-JP" dirty="0" smtClean="0"/>
              <a:t>state.</a:t>
            </a:r>
          </a:p>
          <a:p>
            <a:r>
              <a:rPr lang="en-US" altLang="ja-JP" dirty="0" smtClean="0"/>
              <a:t>But today the </a:t>
            </a:r>
            <a:r>
              <a:rPr lang="en-US" altLang="ja-JP" dirty="0"/>
              <a:t>state itself cannot actually unify the various ethical communities. This criticism of statism is similar to Marx’s criticism of </a:t>
            </a:r>
            <a:r>
              <a:rPr lang="en-US" altLang="ja-JP" dirty="0" smtClean="0"/>
              <a:t>Hegel. </a:t>
            </a:r>
            <a:r>
              <a:rPr lang="en-US" altLang="ja-JP" dirty="0"/>
              <a:t>Hegel thought that the state was </a:t>
            </a:r>
            <a:r>
              <a:rPr lang="en-US" altLang="ja-JP" dirty="0" smtClean="0"/>
              <a:t>a unified  subject</a:t>
            </a:r>
            <a:r>
              <a:rPr lang="en-US" altLang="ja-JP" dirty="0"/>
              <a:t>, while Marx claimed that the state was </a:t>
            </a:r>
            <a:r>
              <a:rPr lang="en-US" altLang="ja-JP" dirty="0" smtClean="0"/>
              <a:t>not a unified  </a:t>
            </a:r>
            <a:r>
              <a:rPr lang="en-US" altLang="ja-JP" dirty="0"/>
              <a:t>subject. Watsuji criticized Marx and claimed that there is a deeper layer to human beings than that concerned with economic factors. </a:t>
            </a:r>
            <a:r>
              <a:rPr lang="en-US" altLang="ja-JP" dirty="0" smtClean="0"/>
              <a:t>But the economic layer was deeper </a:t>
            </a:r>
            <a:r>
              <a:rPr lang="en-US" altLang="ja-JP" dirty="0"/>
              <a:t>at least </a:t>
            </a:r>
            <a:r>
              <a:rPr lang="en-US" altLang="ja-JP" dirty="0" smtClean="0"/>
              <a:t>than the state. </a:t>
            </a:r>
            <a:endParaRPr lang="ja-JP" altLang="ja-JP" dirty="0"/>
          </a:p>
          <a:p>
            <a:endParaRPr kumimoji="1" lang="ja-JP" altLang="en-US" dirty="0"/>
          </a:p>
        </p:txBody>
      </p:sp>
    </p:spTree>
    <p:extLst>
      <p:ext uri="{BB962C8B-B14F-4D97-AF65-F5344CB8AC3E}">
        <p14:creationId xmlns:p14="http://schemas.microsoft.com/office/powerpoint/2010/main" val="263784389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lstStyle/>
          <a:p>
            <a:endParaRPr kumimoji="1" lang="en-US" altLang="ja-JP" dirty="0" smtClean="0"/>
          </a:p>
          <a:p>
            <a:endParaRPr lang="en-US" altLang="ja-JP" dirty="0"/>
          </a:p>
          <a:p>
            <a:endParaRPr kumimoji="1" lang="en-US" altLang="ja-JP" dirty="0" smtClean="0"/>
          </a:p>
          <a:p>
            <a:r>
              <a:rPr lang="x-none" altLang="ja-JP" b="1" dirty="0" smtClean="0">
                <a:solidFill>
                  <a:srgbClr val="FF0000"/>
                </a:solidFill>
              </a:rPr>
              <a:t>Chapter </a:t>
            </a:r>
            <a:r>
              <a:rPr lang="x-none" altLang="ja-JP" b="1" dirty="0">
                <a:solidFill>
                  <a:srgbClr val="FF0000"/>
                </a:solidFill>
              </a:rPr>
              <a:t>2  Keiichiro Hirano’s </a:t>
            </a:r>
            <a:r>
              <a:rPr lang="en-US" altLang="ja-JP" b="1" dirty="0">
                <a:solidFill>
                  <a:srgbClr val="FF0000"/>
                </a:solidFill>
              </a:rPr>
              <a:t>‘</a:t>
            </a:r>
            <a:r>
              <a:rPr lang="x-none" altLang="ja-JP" b="1" dirty="0">
                <a:solidFill>
                  <a:srgbClr val="FF0000"/>
                </a:solidFill>
              </a:rPr>
              <a:t>Dividualism</a:t>
            </a:r>
            <a:r>
              <a:rPr lang="en-US" altLang="ja-JP" b="1" dirty="0">
                <a:solidFill>
                  <a:srgbClr val="FF0000"/>
                </a:solidFill>
              </a:rPr>
              <a:t>’</a:t>
            </a:r>
            <a:endParaRPr lang="ja-JP" altLang="ja-JP" b="1" dirty="0">
              <a:solidFill>
                <a:srgbClr val="FF0000"/>
              </a:solidFill>
            </a:endParaRPr>
          </a:p>
          <a:p>
            <a:endParaRPr kumimoji="1" lang="ja-JP" altLang="en-US" dirty="0"/>
          </a:p>
        </p:txBody>
      </p:sp>
    </p:spTree>
    <p:extLst>
      <p:ext uri="{BB962C8B-B14F-4D97-AF65-F5344CB8AC3E}">
        <p14:creationId xmlns:p14="http://schemas.microsoft.com/office/powerpoint/2010/main" val="205096154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0" y="188640"/>
            <a:ext cx="9144000" cy="6669360"/>
          </a:xfrm>
        </p:spPr>
        <p:txBody>
          <a:bodyPr>
            <a:normAutofit fontScale="85000" lnSpcReduction="10000"/>
          </a:bodyPr>
          <a:lstStyle/>
          <a:p>
            <a:r>
              <a:rPr lang="x-none" altLang="ja-JP" b="1" dirty="0" smtClean="0">
                <a:solidFill>
                  <a:srgbClr val="FF0000"/>
                </a:solidFill>
              </a:rPr>
              <a:t>1 </a:t>
            </a:r>
            <a:r>
              <a:rPr lang="x-none" altLang="ja-JP" b="1" dirty="0">
                <a:solidFill>
                  <a:srgbClr val="FF0000"/>
                </a:solidFill>
              </a:rPr>
              <a:t>Transition to Post-Modernism</a:t>
            </a:r>
            <a:endParaRPr lang="ja-JP" altLang="ja-JP" b="1" dirty="0">
              <a:solidFill>
                <a:srgbClr val="FF0000"/>
              </a:solidFill>
            </a:endParaRPr>
          </a:p>
          <a:p>
            <a:r>
              <a:rPr lang="en-US" altLang="ja-JP" dirty="0"/>
              <a:t>As previously mentioned, there were three main streams of thought in Japanese philosophy before WWII: </a:t>
            </a:r>
            <a:endParaRPr lang="ja-JP" altLang="ja-JP" dirty="0"/>
          </a:p>
          <a:p>
            <a:r>
              <a:rPr lang="ja-JP" altLang="ja-JP" dirty="0"/>
              <a:t>　</a:t>
            </a:r>
            <a:r>
              <a:rPr lang="en-US" altLang="ja-JP" dirty="0"/>
              <a:t>① </a:t>
            </a:r>
            <a:r>
              <a:rPr lang="en-US" altLang="ja-JP" dirty="0" smtClean="0"/>
              <a:t>Modernism</a:t>
            </a:r>
            <a:endParaRPr lang="ja-JP" altLang="ja-JP" dirty="0"/>
          </a:p>
          <a:p>
            <a:pPr lvl="0"/>
            <a:r>
              <a:rPr lang="en-US" altLang="ja-JP" dirty="0"/>
              <a:t> </a:t>
            </a:r>
            <a:r>
              <a:rPr lang="en-US" altLang="ja-JP" dirty="0" smtClean="0"/>
              <a:t>  </a:t>
            </a:r>
            <a:r>
              <a:rPr lang="ja-JP" altLang="en-US" dirty="0" smtClean="0"/>
              <a:t>② </a:t>
            </a:r>
            <a:r>
              <a:rPr lang="en-US" altLang="ja-JP" dirty="0" smtClean="0"/>
              <a:t>Reactionism</a:t>
            </a:r>
            <a:endParaRPr lang="ja-JP" altLang="ja-JP" dirty="0"/>
          </a:p>
          <a:p>
            <a:pPr lvl="0"/>
            <a:r>
              <a:rPr lang="en-US" altLang="ja-JP" dirty="0"/>
              <a:t> </a:t>
            </a:r>
            <a:r>
              <a:rPr lang="en-US" altLang="ja-JP" dirty="0" smtClean="0"/>
              <a:t>  </a:t>
            </a:r>
            <a:r>
              <a:rPr lang="ja-JP" altLang="en-US" dirty="0" smtClean="0"/>
              <a:t>③ </a:t>
            </a:r>
            <a:r>
              <a:rPr lang="en-US" altLang="ja-JP" dirty="0" smtClean="0"/>
              <a:t>Marxism</a:t>
            </a:r>
            <a:endParaRPr lang="ja-JP" altLang="ja-JP" dirty="0"/>
          </a:p>
          <a:p>
            <a:r>
              <a:rPr lang="en-US" altLang="ja-JP" dirty="0"/>
              <a:t>This situation remained largely in </a:t>
            </a:r>
            <a:r>
              <a:rPr lang="en-US" altLang="ja-JP" dirty="0" smtClean="0"/>
              <a:t>place after WWII, </a:t>
            </a:r>
            <a:r>
              <a:rPr lang="en-US" altLang="ja-JP" dirty="0"/>
              <a:t>even though Reactionism lost ground and Marxism gained huge momentum. At the same time, Japan’s defeat in WWII meant that intellectuals’ attempts </a:t>
            </a:r>
            <a:r>
              <a:rPr lang="en-US" altLang="ja-JP" dirty="0" smtClean="0"/>
              <a:t> of </a:t>
            </a:r>
            <a:r>
              <a:rPr lang="en-US" altLang="ja-JP" dirty="0" smtClean="0">
                <a:solidFill>
                  <a:srgbClr val="C00000"/>
                </a:solidFill>
              </a:rPr>
              <a:t>‘Overcoming </a:t>
            </a:r>
            <a:r>
              <a:rPr lang="en-US" altLang="ja-JP" dirty="0" smtClean="0">
                <a:solidFill>
                  <a:srgbClr val="C00000"/>
                </a:solidFill>
              </a:rPr>
              <a:t>Modernity</a:t>
            </a:r>
            <a:r>
              <a:rPr lang="en-US" altLang="ja-JP" dirty="0" smtClean="0"/>
              <a:t>’ during WWII, </a:t>
            </a:r>
            <a:r>
              <a:rPr lang="en-US" altLang="ja-JP" dirty="0"/>
              <a:t>including </a:t>
            </a:r>
            <a:r>
              <a:rPr lang="en-US" altLang="ja-JP" dirty="0" smtClean="0">
                <a:solidFill>
                  <a:srgbClr val="C00000"/>
                </a:solidFill>
              </a:rPr>
              <a:t>the </a:t>
            </a:r>
            <a:r>
              <a:rPr lang="en-US" altLang="ja-JP" dirty="0">
                <a:solidFill>
                  <a:srgbClr val="C00000"/>
                </a:solidFill>
              </a:rPr>
              <a:t>Kyoto </a:t>
            </a:r>
            <a:r>
              <a:rPr lang="en-US" altLang="ja-JP" dirty="0" smtClean="0">
                <a:solidFill>
                  <a:srgbClr val="C00000"/>
                </a:solidFill>
              </a:rPr>
              <a:t>School</a:t>
            </a:r>
            <a:r>
              <a:rPr lang="en-US" altLang="ja-JP" dirty="0" smtClean="0"/>
              <a:t>, </a:t>
            </a:r>
            <a:r>
              <a:rPr lang="en-US" altLang="ja-JP" dirty="0"/>
              <a:t>had failed</a:t>
            </a:r>
            <a:r>
              <a:rPr lang="en-US" altLang="ja-JP" dirty="0" smtClean="0"/>
              <a:t>. Watsuji’s ethics is regarded as an approach for </a:t>
            </a:r>
            <a:r>
              <a:rPr lang="en-US" altLang="ja-JP" dirty="0" smtClean="0">
                <a:solidFill>
                  <a:srgbClr val="C00000"/>
                </a:solidFill>
              </a:rPr>
              <a:t>‘Overcoming Modernity.’ </a:t>
            </a:r>
          </a:p>
          <a:p>
            <a:r>
              <a:rPr lang="en-US" altLang="ja-JP" dirty="0" smtClean="0"/>
              <a:t>Both </a:t>
            </a:r>
            <a:r>
              <a:rPr lang="en-US" altLang="ja-JP" dirty="0"/>
              <a:t>Modernists and Marxists believed that they could not stop Militarism because of a lack of </a:t>
            </a:r>
            <a:r>
              <a:rPr lang="en-US" altLang="ja-JP" dirty="0" smtClean="0"/>
              <a:t>‘</a:t>
            </a:r>
            <a:r>
              <a:rPr lang="en-US" altLang="ja-JP" dirty="0" smtClean="0">
                <a:solidFill>
                  <a:srgbClr val="C00000"/>
                </a:solidFill>
              </a:rPr>
              <a:t>Subjectivity’ </a:t>
            </a:r>
            <a:r>
              <a:rPr lang="en-US" altLang="ja-JP" dirty="0"/>
              <a:t>among Japanese people; therefore, many people encouraged the further study of Western individualism and democracy.</a:t>
            </a:r>
            <a:endParaRPr lang="ja-JP" altLang="ja-JP" dirty="0"/>
          </a:p>
          <a:p>
            <a:endParaRPr kumimoji="1" lang="ja-JP" altLang="en-US" dirty="0"/>
          </a:p>
        </p:txBody>
      </p:sp>
    </p:spTree>
    <p:extLst>
      <p:ext uri="{BB962C8B-B14F-4D97-AF65-F5344CB8AC3E}">
        <p14:creationId xmlns:p14="http://schemas.microsoft.com/office/powerpoint/2010/main" val="407169704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496944" cy="6696744"/>
          </a:xfrm>
        </p:spPr>
        <p:txBody>
          <a:bodyPr>
            <a:normAutofit fontScale="85000" lnSpcReduction="20000"/>
          </a:bodyPr>
          <a:lstStyle/>
          <a:p>
            <a:r>
              <a:rPr lang="en-US" altLang="ja-JP" dirty="0" smtClean="0">
                <a:solidFill>
                  <a:srgbClr val="FF0000"/>
                </a:solidFill>
              </a:rPr>
              <a:t>After 1990</a:t>
            </a:r>
          </a:p>
          <a:p>
            <a:r>
              <a:rPr lang="en-US" altLang="ja-JP" dirty="0" smtClean="0"/>
              <a:t>The </a:t>
            </a:r>
            <a:r>
              <a:rPr lang="en-US" altLang="ja-JP" dirty="0"/>
              <a:t>climate around philosophical thought changed significantly around 1990, </a:t>
            </a:r>
            <a:r>
              <a:rPr lang="en-US" altLang="ja-JP" dirty="0" smtClean="0"/>
              <a:t>by </a:t>
            </a:r>
            <a:r>
              <a:rPr lang="en-US" altLang="ja-JP" u="sng" dirty="0" smtClean="0"/>
              <a:t>the </a:t>
            </a:r>
            <a:r>
              <a:rPr lang="en-US" altLang="ja-JP" u="sng" dirty="0"/>
              <a:t>end of the Cold War in 1989</a:t>
            </a:r>
            <a:r>
              <a:rPr lang="en-US" altLang="ja-JP" dirty="0"/>
              <a:t>, and </a:t>
            </a:r>
            <a:r>
              <a:rPr lang="en-US" altLang="ja-JP" u="sng" dirty="0"/>
              <a:t>the Japanese economic crisis in 1991</a:t>
            </a:r>
            <a:r>
              <a:rPr lang="en-US" altLang="ja-JP" u="sng" dirty="0" smtClean="0"/>
              <a:t>.</a:t>
            </a:r>
            <a:endParaRPr kumimoji="1" lang="en-US" altLang="ja-JP" u="sng" dirty="0" smtClean="0"/>
          </a:p>
          <a:p>
            <a:r>
              <a:rPr lang="en-US" altLang="ja-JP" dirty="0" smtClean="0"/>
              <a:t>Before 1990, many </a:t>
            </a:r>
            <a:r>
              <a:rPr lang="en-US" altLang="ja-JP" dirty="0"/>
              <a:t>were </a:t>
            </a:r>
            <a:r>
              <a:rPr lang="en-US" altLang="ja-JP" dirty="0" smtClean="0"/>
              <a:t>‘company-first persons’ </a:t>
            </a:r>
            <a:r>
              <a:rPr lang="en-US" altLang="ja-JP" dirty="0"/>
              <a:t>during the economic development from the end of WWII to around 1990. A Japanese </a:t>
            </a:r>
            <a:r>
              <a:rPr lang="en-US" altLang="ja-JP" dirty="0" smtClean="0"/>
              <a:t>company or organization was something </a:t>
            </a:r>
            <a:r>
              <a:rPr lang="en-US" altLang="ja-JP" dirty="0"/>
              <a:t>like </a:t>
            </a:r>
            <a:r>
              <a:rPr lang="en-US" altLang="ja-JP" dirty="0" smtClean="0"/>
              <a:t>a family </a:t>
            </a:r>
            <a:r>
              <a:rPr lang="en-US" altLang="ja-JP" dirty="0"/>
              <a:t>and employees were like family members. But </a:t>
            </a:r>
            <a:r>
              <a:rPr lang="en-US" altLang="ja-JP" dirty="0" smtClean="0"/>
              <a:t>because of economic </a:t>
            </a:r>
            <a:r>
              <a:rPr lang="en-US" altLang="ja-JP" dirty="0"/>
              <a:t>globalization companies changed. </a:t>
            </a:r>
            <a:r>
              <a:rPr lang="en-US" altLang="ja-JP" dirty="0" smtClean="0"/>
              <a:t>Companies can</a:t>
            </a:r>
            <a:r>
              <a:rPr lang="ja-JP" altLang="en-US" dirty="0"/>
              <a:t> </a:t>
            </a:r>
            <a:r>
              <a:rPr lang="en-US" altLang="ja-JP" dirty="0" smtClean="0"/>
              <a:t>no longer take care of their employees.  People </a:t>
            </a:r>
            <a:r>
              <a:rPr lang="en-US" altLang="ja-JP" dirty="0"/>
              <a:t>lost </a:t>
            </a:r>
            <a:r>
              <a:rPr lang="en-US" altLang="ja-JP" dirty="0" smtClean="0"/>
              <a:t>the </a:t>
            </a:r>
            <a:r>
              <a:rPr lang="en-US" altLang="ja-JP" dirty="0"/>
              <a:t>identity </a:t>
            </a:r>
            <a:r>
              <a:rPr lang="en-US" altLang="ja-JP" dirty="0" smtClean="0"/>
              <a:t>provided by a company or organization.</a:t>
            </a:r>
            <a:endParaRPr lang="ja-JP" altLang="ja-JP" dirty="0"/>
          </a:p>
          <a:p>
            <a:r>
              <a:rPr lang="en-US" altLang="ja-JP" dirty="0" smtClean="0"/>
              <a:t>After </a:t>
            </a:r>
            <a:r>
              <a:rPr lang="en-US" altLang="ja-JP" dirty="0"/>
              <a:t>the economic downturn in 1991 </a:t>
            </a:r>
            <a:r>
              <a:rPr lang="en-US" altLang="ja-JP" dirty="0" smtClean="0"/>
              <a:t>the </a:t>
            </a:r>
            <a:r>
              <a:rPr lang="en-US" altLang="ja-JP" b="1" dirty="0" smtClean="0"/>
              <a:t>‘Searching for the Self</a:t>
            </a:r>
            <a:r>
              <a:rPr lang="en-US" altLang="ja-JP" b="1" dirty="0"/>
              <a:t>’ </a:t>
            </a:r>
            <a:r>
              <a:rPr lang="en-US" altLang="ja-JP" dirty="0" smtClean="0"/>
              <a:t>phenomenon became popular among the younger generation and </a:t>
            </a:r>
            <a:r>
              <a:rPr lang="en-US" altLang="ja-JP" dirty="0"/>
              <a:t>has continued up to the present.</a:t>
            </a:r>
            <a:endParaRPr lang="ja-JP" altLang="ja-JP" dirty="0"/>
          </a:p>
          <a:p>
            <a:r>
              <a:rPr lang="en-US" altLang="ja-JP" dirty="0"/>
              <a:t> </a:t>
            </a:r>
            <a:r>
              <a:rPr lang="en-US" altLang="ja-JP" dirty="0" smtClean="0"/>
              <a:t>Many books about ‘the self’ have been and are published. </a:t>
            </a:r>
            <a:endParaRPr lang="ja-JP" altLang="ja-JP" dirty="0"/>
          </a:p>
          <a:p>
            <a:endParaRPr kumimoji="1" lang="ja-JP" altLang="en-US" dirty="0"/>
          </a:p>
        </p:txBody>
      </p:sp>
    </p:spTree>
    <p:extLst>
      <p:ext uri="{BB962C8B-B14F-4D97-AF65-F5344CB8AC3E}">
        <p14:creationId xmlns:p14="http://schemas.microsoft.com/office/powerpoint/2010/main" val="120564740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lstStyle/>
          <a:p>
            <a:r>
              <a:rPr lang="x-none" altLang="ja-JP" b="1" dirty="0">
                <a:solidFill>
                  <a:srgbClr val="FF0000"/>
                </a:solidFill>
              </a:rPr>
              <a:t>2 Introduction of Keiichiro Hirano</a:t>
            </a:r>
            <a:endParaRPr lang="ja-JP" altLang="ja-JP" b="1" dirty="0">
              <a:solidFill>
                <a:srgbClr val="FF0000"/>
              </a:solidFill>
            </a:endParaRPr>
          </a:p>
          <a:p>
            <a:r>
              <a:rPr lang="en-US" altLang="ja-JP" dirty="0"/>
              <a:t>Keiichiro Hirano was born in Aichi prefecture in 1975. He is a graduate of Kyoto University, and was awarded the Akutagawa Prize, the most famous prize for literature in Japan, as a student in 1999 for his first novel, </a:t>
            </a:r>
            <a:r>
              <a:rPr lang="en-US" altLang="ja-JP" dirty="0" smtClean="0"/>
              <a:t>‘Eclipse’. </a:t>
            </a:r>
            <a:r>
              <a:rPr lang="en-US" altLang="ja-JP" dirty="0"/>
              <a:t>He has written many novels, some of which feature his ‘dividualism’ concept, such as </a:t>
            </a:r>
            <a:r>
              <a:rPr lang="en-US" altLang="ja-JP" i="1" dirty="0"/>
              <a:t>Washout</a:t>
            </a:r>
            <a:r>
              <a:rPr lang="en-US" altLang="ja-JP" dirty="0"/>
              <a:t> (2008), </a:t>
            </a:r>
            <a:r>
              <a:rPr lang="en-US" altLang="ja-JP" i="1" dirty="0"/>
              <a:t>Dawn</a:t>
            </a:r>
            <a:r>
              <a:rPr lang="en-US" altLang="ja-JP" dirty="0"/>
              <a:t> (2009), </a:t>
            </a:r>
            <a:r>
              <a:rPr lang="en-US" altLang="ja-JP" i="1" dirty="0"/>
              <a:t>The Only Form of Love</a:t>
            </a:r>
            <a:r>
              <a:rPr lang="en-US" altLang="ja-JP" dirty="0"/>
              <a:t> (2010), and </a:t>
            </a:r>
            <a:r>
              <a:rPr lang="en-US" altLang="ja-JP" i="1" dirty="0"/>
              <a:t>Fill in the Space</a:t>
            </a:r>
            <a:r>
              <a:rPr lang="en-US" altLang="ja-JP" dirty="0"/>
              <a:t> (2012).</a:t>
            </a:r>
            <a:endParaRPr lang="ja-JP" altLang="ja-JP" dirty="0"/>
          </a:p>
          <a:p>
            <a:r>
              <a:rPr lang="en-US" altLang="ja-JP" dirty="0"/>
              <a:t> </a:t>
            </a:r>
            <a:endParaRPr lang="ja-JP" altLang="ja-JP" dirty="0"/>
          </a:p>
        </p:txBody>
      </p:sp>
    </p:spTree>
    <p:extLst>
      <p:ext uri="{BB962C8B-B14F-4D97-AF65-F5344CB8AC3E}">
        <p14:creationId xmlns:p14="http://schemas.microsoft.com/office/powerpoint/2010/main" val="15148068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lstStyle/>
          <a:p>
            <a:endParaRPr kumimoji="1" lang="en-US" altLang="ja-JP" dirty="0" smtClean="0"/>
          </a:p>
          <a:p>
            <a:endParaRPr lang="en-US" altLang="ja-JP" dirty="0"/>
          </a:p>
          <a:p>
            <a:endParaRPr kumimoji="1" lang="en-US" altLang="ja-JP" dirty="0" smtClean="0"/>
          </a:p>
          <a:p>
            <a:endParaRPr lang="en-US" altLang="ja-JP" dirty="0"/>
          </a:p>
          <a:p>
            <a:pPr marL="0" indent="0">
              <a:buNone/>
            </a:pPr>
            <a:r>
              <a:rPr lang="x-none" altLang="ja-JP" b="1" dirty="0">
                <a:solidFill>
                  <a:srgbClr val="FF0000"/>
                </a:solidFill>
              </a:rPr>
              <a:t>Chapter 1 </a:t>
            </a:r>
            <a:r>
              <a:rPr lang="en-US" altLang="ja-JP" b="1" dirty="0" smtClean="0">
                <a:solidFill>
                  <a:srgbClr val="FF0000"/>
                </a:solidFill>
              </a:rPr>
              <a:t>  </a:t>
            </a:r>
            <a:r>
              <a:rPr lang="x-none" altLang="ja-JP" b="1" dirty="0" smtClean="0">
                <a:solidFill>
                  <a:srgbClr val="FF0000"/>
                </a:solidFill>
              </a:rPr>
              <a:t>Watsuji’s </a:t>
            </a:r>
            <a:r>
              <a:rPr lang="en-US" altLang="ja-JP" b="1" dirty="0" smtClean="0">
                <a:solidFill>
                  <a:srgbClr val="FF0000"/>
                </a:solidFill>
              </a:rPr>
              <a:t>E</a:t>
            </a:r>
            <a:r>
              <a:rPr lang="x-none" altLang="ja-JP" b="1" dirty="0" smtClean="0">
                <a:solidFill>
                  <a:srgbClr val="FF0000"/>
                </a:solidFill>
              </a:rPr>
              <a:t>thics</a:t>
            </a:r>
            <a:endParaRPr lang="ja-JP" altLang="ja-JP" b="1" dirty="0">
              <a:solidFill>
                <a:srgbClr val="FF0000"/>
              </a:solidFill>
            </a:endParaRPr>
          </a:p>
          <a:p>
            <a:endParaRPr kumimoji="1" lang="ja-JP" altLang="en-US" dirty="0"/>
          </a:p>
        </p:txBody>
      </p:sp>
    </p:spTree>
    <p:extLst>
      <p:ext uri="{BB962C8B-B14F-4D97-AF65-F5344CB8AC3E}">
        <p14:creationId xmlns:p14="http://schemas.microsoft.com/office/powerpoint/2010/main" val="266499160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pic>
        <p:nvPicPr>
          <p:cNvPr id="1026" name="Picture 2" descr="F:\201605Lecture in G&amp;G 和辻\平野啓一郎.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91680" y="404664"/>
            <a:ext cx="5090829" cy="67453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921891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0" y="116632"/>
            <a:ext cx="9144000" cy="6741368"/>
          </a:xfrm>
        </p:spPr>
        <p:txBody>
          <a:bodyPr>
            <a:normAutofit fontScale="92500" lnSpcReduction="20000"/>
          </a:bodyPr>
          <a:lstStyle/>
          <a:p>
            <a:endParaRPr lang="ja-JP" altLang="en-US" dirty="0"/>
          </a:p>
          <a:p>
            <a:r>
              <a:rPr lang="en-US" altLang="ja-JP" b="1" dirty="0">
                <a:solidFill>
                  <a:srgbClr val="FF0000"/>
                </a:solidFill>
              </a:rPr>
              <a:t>3  The myth of a ‘unique genuine self.’</a:t>
            </a:r>
            <a:endParaRPr lang="ja-JP" altLang="ja-JP" dirty="0">
              <a:solidFill>
                <a:srgbClr val="FF0000"/>
              </a:solidFill>
            </a:endParaRPr>
          </a:p>
          <a:p>
            <a:r>
              <a:rPr lang="en-US" altLang="ja-JP" dirty="0"/>
              <a:t>Hirano proposed his concept of ‘</a:t>
            </a:r>
            <a:r>
              <a:rPr lang="en-US" altLang="ja-JP" b="1" dirty="0"/>
              <a:t>dividualism’ </a:t>
            </a:r>
            <a:r>
              <a:rPr lang="en-US" altLang="ja-JP" dirty="0"/>
              <a:t>in his book </a:t>
            </a:r>
            <a:r>
              <a:rPr lang="en-US" altLang="ja-JP" i="1" dirty="0">
                <a:solidFill>
                  <a:srgbClr val="FF0000"/>
                </a:solidFill>
              </a:rPr>
              <a:t>What </a:t>
            </a:r>
            <a:r>
              <a:rPr lang="en-US" altLang="ja-JP" i="1" dirty="0" smtClean="0">
                <a:solidFill>
                  <a:srgbClr val="FF0000"/>
                </a:solidFill>
              </a:rPr>
              <a:t>am I</a:t>
            </a:r>
            <a:r>
              <a:rPr lang="en-US" altLang="ja-JP" i="1" dirty="0" smtClean="0"/>
              <a:t>  </a:t>
            </a:r>
            <a:r>
              <a:rPr lang="en-US" altLang="ja-JP" dirty="0"/>
              <a:t>(Kodansha, 2012).</a:t>
            </a:r>
            <a:endParaRPr lang="en-US" altLang="ja-JP" dirty="0" smtClean="0"/>
          </a:p>
          <a:p>
            <a:endParaRPr lang="en-US" altLang="ja-JP" dirty="0" smtClean="0"/>
          </a:p>
          <a:p>
            <a:r>
              <a:rPr lang="en-US" altLang="ja-JP" dirty="0" smtClean="0"/>
              <a:t>“</a:t>
            </a:r>
            <a:r>
              <a:rPr lang="en-US" altLang="ja-JP" dirty="0"/>
              <a:t>Presently, communication media are highly developed and human relations have become more and more complex. ‘Communication ability’ is required in a way we have never seen before. So, many people are thinking about their identity. </a:t>
            </a:r>
            <a:r>
              <a:rPr lang="en-US" altLang="ja-JP" dirty="0">
                <a:solidFill>
                  <a:srgbClr val="FF0000"/>
                </a:solidFill>
              </a:rPr>
              <a:t>What am I?” </a:t>
            </a:r>
            <a:r>
              <a:rPr lang="en-US" altLang="ja-JP" dirty="0" smtClean="0"/>
              <a:t>(WI, 9).</a:t>
            </a:r>
          </a:p>
          <a:p>
            <a:r>
              <a:rPr lang="en-US" altLang="ja-JP" dirty="0" smtClean="0"/>
              <a:t>  </a:t>
            </a:r>
            <a:r>
              <a:rPr lang="en-US" altLang="ja-JP" dirty="0"/>
              <a:t> </a:t>
            </a:r>
            <a:endParaRPr lang="ja-JP" altLang="ja-JP" dirty="0"/>
          </a:p>
          <a:p>
            <a:r>
              <a:rPr lang="en-US" altLang="ja-JP" dirty="0" smtClean="0"/>
              <a:t>The fundamental mistake of young people who are ‘</a:t>
            </a:r>
            <a:r>
              <a:rPr lang="en-US" altLang="ja-JP" dirty="0" smtClean="0">
                <a:solidFill>
                  <a:srgbClr val="C00000"/>
                </a:solidFill>
              </a:rPr>
              <a:t>Searching for Self</a:t>
            </a:r>
            <a:r>
              <a:rPr lang="en-US" altLang="ja-JP" dirty="0" smtClean="0"/>
              <a:t>’ is “the </a:t>
            </a:r>
            <a:r>
              <a:rPr lang="en-US" altLang="ja-JP" dirty="0"/>
              <a:t>myth of a ‘</a:t>
            </a:r>
            <a:r>
              <a:rPr lang="en-US" altLang="ja-JP" dirty="0">
                <a:solidFill>
                  <a:srgbClr val="C00000"/>
                </a:solidFill>
              </a:rPr>
              <a:t>unique genuine self</a:t>
            </a:r>
            <a:r>
              <a:rPr lang="en-US" altLang="ja-JP" dirty="0"/>
              <a:t>.’ In fact, there is no such unique ‘genuine </a:t>
            </a:r>
            <a:r>
              <a:rPr lang="en-US" altLang="ja-JP" dirty="0" smtClean="0"/>
              <a:t>self’” </a:t>
            </a:r>
            <a:r>
              <a:rPr lang="en-US" altLang="ja-JP" dirty="0"/>
              <a:t>(WI, 7).</a:t>
            </a:r>
            <a:endParaRPr lang="en-US" altLang="ja-JP" dirty="0" smtClean="0"/>
          </a:p>
          <a:p>
            <a:r>
              <a:rPr lang="en-US" altLang="ja-JP" dirty="0"/>
              <a:t> </a:t>
            </a:r>
            <a:endParaRPr lang="ja-JP" altLang="ja-JP" dirty="0"/>
          </a:p>
          <a:p>
            <a:endParaRPr lang="ja-JP" altLang="en-US" dirty="0"/>
          </a:p>
        </p:txBody>
      </p:sp>
    </p:spTree>
    <p:extLst>
      <p:ext uri="{BB962C8B-B14F-4D97-AF65-F5344CB8AC3E}">
        <p14:creationId xmlns:p14="http://schemas.microsoft.com/office/powerpoint/2010/main" val="267937913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0" y="0"/>
            <a:ext cx="8892480" cy="6858000"/>
          </a:xfrm>
        </p:spPr>
        <p:txBody>
          <a:bodyPr>
            <a:normAutofit fontScale="92500" lnSpcReduction="20000"/>
          </a:bodyPr>
          <a:lstStyle/>
          <a:p>
            <a:endParaRPr lang="en-US" altLang="ja-JP" dirty="0" smtClean="0"/>
          </a:p>
          <a:p>
            <a:r>
              <a:rPr lang="en-US" altLang="ja-JP" dirty="0" smtClean="0"/>
              <a:t>An answer of many writers to young </a:t>
            </a:r>
            <a:r>
              <a:rPr lang="en-US" altLang="ja-JP" dirty="0"/>
              <a:t>people </a:t>
            </a:r>
            <a:r>
              <a:rPr lang="en-US" altLang="ja-JP" dirty="0" smtClean="0"/>
              <a:t>is that </a:t>
            </a:r>
            <a:r>
              <a:rPr lang="en-US" altLang="ja-JP" dirty="0"/>
              <a:t>there is no such genuine self. Because this answer would be a most plausible answer from Buddhism.</a:t>
            </a:r>
            <a:endParaRPr lang="ja-JP" altLang="ja-JP" dirty="0"/>
          </a:p>
          <a:p>
            <a:r>
              <a:rPr lang="en-US" altLang="ja-JP" dirty="0"/>
              <a:t>But younger people cannot be satisfied with such answer. </a:t>
            </a:r>
            <a:endParaRPr lang="ja-JP" altLang="ja-JP" dirty="0"/>
          </a:p>
          <a:p>
            <a:r>
              <a:rPr lang="en-US" altLang="ja-JP" dirty="0"/>
              <a:t> </a:t>
            </a:r>
            <a:endParaRPr lang="ja-JP" altLang="ja-JP" dirty="0"/>
          </a:p>
          <a:p>
            <a:r>
              <a:rPr lang="en-US" altLang="ja-JP" dirty="0" smtClean="0"/>
              <a:t>Hirano’s </a:t>
            </a:r>
            <a:r>
              <a:rPr lang="en-US" altLang="ja-JP" dirty="0"/>
              <a:t>answer was different in the following point.</a:t>
            </a:r>
            <a:endParaRPr lang="ja-JP" altLang="ja-JP" dirty="0"/>
          </a:p>
          <a:p>
            <a:r>
              <a:rPr lang="en-US" altLang="ja-JP" dirty="0"/>
              <a:t>“</a:t>
            </a:r>
            <a:r>
              <a:rPr lang="en-US" altLang="ja-JP" dirty="0">
                <a:solidFill>
                  <a:srgbClr val="C00000"/>
                </a:solidFill>
              </a:rPr>
              <a:t>The many faces </a:t>
            </a:r>
            <a:r>
              <a:rPr lang="en-US" altLang="ja-JP" dirty="0"/>
              <a:t>which a person shows during many relationships are </a:t>
            </a:r>
            <a:r>
              <a:rPr lang="en-US" altLang="ja-JP" dirty="0">
                <a:solidFill>
                  <a:srgbClr val="C00000"/>
                </a:solidFill>
              </a:rPr>
              <a:t>one’s ‘genuine selves</a:t>
            </a:r>
            <a:r>
              <a:rPr lang="en-US" altLang="ja-JP" dirty="0"/>
              <a:t>’” (WI, 7).</a:t>
            </a:r>
            <a:endParaRPr lang="ja-JP" altLang="ja-JP" dirty="0"/>
          </a:p>
          <a:p>
            <a:r>
              <a:rPr lang="en-US" altLang="ja-JP" dirty="0"/>
              <a:t> </a:t>
            </a:r>
            <a:endParaRPr lang="ja-JP" altLang="ja-JP" dirty="0"/>
          </a:p>
          <a:p>
            <a:r>
              <a:rPr lang="en-US" altLang="ja-JP" dirty="0"/>
              <a:t>He call the ‘many faces ‘</a:t>
            </a:r>
            <a:r>
              <a:rPr lang="en-US" altLang="ja-JP" dirty="0">
                <a:solidFill>
                  <a:srgbClr val="C00000"/>
                </a:solidFill>
              </a:rPr>
              <a:t>dividuals’. </a:t>
            </a:r>
            <a:r>
              <a:rPr lang="en-US" altLang="ja-JP" dirty="0"/>
              <a:t>There is </a:t>
            </a:r>
            <a:r>
              <a:rPr lang="en-US" altLang="ja-JP" dirty="0">
                <a:solidFill>
                  <a:srgbClr val="C00000"/>
                </a:solidFill>
              </a:rPr>
              <a:t>no unique genuine se</a:t>
            </a:r>
            <a:r>
              <a:rPr lang="en-US" altLang="ja-JP" dirty="0">
                <a:solidFill>
                  <a:srgbClr val="FF0000"/>
                </a:solidFill>
              </a:rPr>
              <a:t>lf</a:t>
            </a:r>
            <a:r>
              <a:rPr lang="en-US" altLang="ja-JP" dirty="0"/>
              <a:t> but each </a:t>
            </a:r>
            <a:r>
              <a:rPr lang="en-US" altLang="ja-JP" dirty="0">
                <a:solidFill>
                  <a:srgbClr val="C00000"/>
                </a:solidFill>
              </a:rPr>
              <a:t>dividual</a:t>
            </a:r>
            <a:r>
              <a:rPr lang="en-US" altLang="ja-JP" dirty="0"/>
              <a:t> itself is </a:t>
            </a:r>
            <a:r>
              <a:rPr lang="en-US" altLang="ja-JP" dirty="0">
                <a:solidFill>
                  <a:srgbClr val="C00000"/>
                </a:solidFill>
              </a:rPr>
              <a:t>a one’s genuine self</a:t>
            </a:r>
            <a:r>
              <a:rPr lang="en-US" altLang="ja-JP" dirty="0"/>
              <a:t>. </a:t>
            </a:r>
            <a:endParaRPr lang="ja-JP" altLang="ja-JP" dirty="0"/>
          </a:p>
          <a:p>
            <a:pPr marL="0" indent="0">
              <a:buNone/>
            </a:pPr>
            <a:r>
              <a:rPr lang="en-US" altLang="ja-JP" dirty="0" smtClean="0"/>
              <a:t> </a:t>
            </a:r>
          </a:p>
        </p:txBody>
      </p:sp>
    </p:spTree>
    <p:extLst>
      <p:ext uri="{BB962C8B-B14F-4D97-AF65-F5344CB8AC3E}">
        <p14:creationId xmlns:p14="http://schemas.microsoft.com/office/powerpoint/2010/main" val="263784389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179512" y="332656"/>
            <a:ext cx="8640960" cy="6336704"/>
          </a:xfrm>
        </p:spPr>
        <p:txBody>
          <a:bodyPr>
            <a:normAutofit lnSpcReduction="10000"/>
          </a:bodyPr>
          <a:lstStyle/>
          <a:p>
            <a:pPr marL="0" indent="0">
              <a:buNone/>
            </a:pPr>
            <a:r>
              <a:rPr lang="en-US" altLang="ja-JP" b="1" dirty="0">
                <a:solidFill>
                  <a:srgbClr val="FF0000"/>
                </a:solidFill>
              </a:rPr>
              <a:t>4</a:t>
            </a:r>
            <a:r>
              <a:rPr lang="en-US" altLang="ja-JP" b="1" dirty="0" smtClean="0">
                <a:solidFill>
                  <a:srgbClr val="FF0000"/>
                </a:solidFill>
              </a:rPr>
              <a:t> </a:t>
            </a:r>
            <a:r>
              <a:rPr lang="en-US" altLang="ja-JP" b="1" dirty="0">
                <a:solidFill>
                  <a:srgbClr val="FF0000"/>
                </a:solidFill>
              </a:rPr>
              <a:t>From Individualism to Dividualism</a:t>
            </a:r>
            <a:endParaRPr lang="en-US" altLang="ja-JP" dirty="0" smtClean="0">
              <a:solidFill>
                <a:srgbClr val="FF0000"/>
              </a:solidFill>
            </a:endParaRPr>
          </a:p>
          <a:p>
            <a:pPr marL="0" indent="0">
              <a:buNone/>
            </a:pPr>
            <a:r>
              <a:rPr lang="en-US" altLang="ja-JP" dirty="0" smtClean="0">
                <a:solidFill>
                  <a:srgbClr val="FF0000"/>
                </a:solidFill>
              </a:rPr>
              <a:t>The word ‘Individualism’</a:t>
            </a:r>
          </a:p>
          <a:p>
            <a:pPr marL="0" indent="0">
              <a:buNone/>
            </a:pPr>
            <a:r>
              <a:rPr lang="en-US" altLang="ja-JP" dirty="0" smtClean="0"/>
              <a:t> In </a:t>
            </a:r>
            <a:r>
              <a:rPr lang="en-US" altLang="ja-JP" dirty="0"/>
              <a:t>the West, </a:t>
            </a:r>
            <a:r>
              <a:rPr lang="en-US" altLang="ja-JP" dirty="0" smtClean="0"/>
              <a:t> </a:t>
            </a:r>
            <a:r>
              <a:rPr lang="en-US" altLang="ja-JP" dirty="0"/>
              <a:t>‘</a:t>
            </a:r>
            <a:r>
              <a:rPr lang="en-US" altLang="ja-JP" dirty="0" smtClean="0"/>
              <a:t>individuum’ (individual)  was </a:t>
            </a:r>
            <a:r>
              <a:rPr lang="en-US" altLang="ja-JP" dirty="0"/>
              <a:t>used to express a person from ancient time. </a:t>
            </a:r>
            <a:r>
              <a:rPr lang="en-US" altLang="ja-JP" dirty="0" smtClean="0"/>
              <a:t>However</a:t>
            </a:r>
            <a:r>
              <a:rPr lang="en-US" altLang="ja-JP" dirty="0"/>
              <a:t>, the word ‘individualism’ was first used in 1821 (cf. OED). </a:t>
            </a:r>
            <a:endParaRPr lang="en-US" altLang="ja-JP" dirty="0" smtClean="0"/>
          </a:p>
          <a:p>
            <a:pPr marL="0" indent="0">
              <a:buNone/>
            </a:pPr>
            <a:r>
              <a:rPr lang="en-US" altLang="ja-JP" dirty="0" smtClean="0"/>
              <a:t>Alexis </a:t>
            </a:r>
            <a:r>
              <a:rPr lang="en-US" altLang="ja-JP" dirty="0"/>
              <a:t>de Tocqueville (1805-1859) wrote in </a:t>
            </a:r>
            <a:r>
              <a:rPr lang="en-US" altLang="ja-JP" i="1" dirty="0"/>
              <a:t>American Democracy, </a:t>
            </a:r>
            <a:r>
              <a:rPr lang="en-US" altLang="ja-JP" dirty="0" smtClean="0"/>
              <a:t>(</a:t>
            </a:r>
            <a:r>
              <a:rPr lang="en-US" altLang="ja-JP" dirty="0"/>
              <a:t>1841), </a:t>
            </a:r>
            <a:endParaRPr lang="ja-JP" altLang="ja-JP" dirty="0"/>
          </a:p>
          <a:p>
            <a:r>
              <a:rPr lang="en-US" altLang="ja-JP" dirty="0"/>
              <a:t>“Individualism is a novel expression, to which a novel idea has given birth. Our fathers were only acquainted with egotism</a:t>
            </a:r>
            <a:r>
              <a:rPr lang="en-US" altLang="ja-JP" sz="2000" dirty="0">
                <a:solidFill>
                  <a:srgbClr val="FF0000"/>
                </a:solidFill>
              </a:rPr>
              <a:t>” </a:t>
            </a:r>
            <a:r>
              <a:rPr lang="en-US" altLang="ja-JP" sz="2000" dirty="0" smtClean="0"/>
              <a:t>(</a:t>
            </a:r>
            <a:r>
              <a:rPr lang="en-US" altLang="ja-JP" sz="2000" dirty="0"/>
              <a:t>Vol. 2, Book 2, Chap. 3. </a:t>
            </a:r>
            <a:r>
              <a:rPr lang="en-US" altLang="ja-JP" sz="2000" dirty="0" smtClean="0"/>
              <a:t>)</a:t>
            </a:r>
          </a:p>
          <a:p>
            <a:pPr marL="0" indent="0">
              <a:buNone/>
            </a:pPr>
            <a:r>
              <a:rPr lang="en-US" altLang="ja-JP" dirty="0" smtClean="0"/>
              <a:t>Therefore</a:t>
            </a:r>
            <a:r>
              <a:rPr lang="en-US" altLang="ja-JP" dirty="0"/>
              <a:t>, </a:t>
            </a:r>
            <a:r>
              <a:rPr lang="en-US" altLang="ja-JP" dirty="0">
                <a:solidFill>
                  <a:srgbClr val="C00000"/>
                </a:solidFill>
              </a:rPr>
              <a:t>‘individualism’, </a:t>
            </a:r>
            <a:r>
              <a:rPr lang="en-US" altLang="ja-JP" dirty="0"/>
              <a:t>as such, is not a very old concept in Western society.</a:t>
            </a:r>
            <a:endParaRPr lang="ja-JP" altLang="ja-JP" dirty="0"/>
          </a:p>
        </p:txBody>
      </p:sp>
    </p:spTree>
    <p:extLst>
      <p:ext uri="{BB962C8B-B14F-4D97-AF65-F5344CB8AC3E}">
        <p14:creationId xmlns:p14="http://schemas.microsoft.com/office/powerpoint/2010/main" val="407169704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lstStyle/>
          <a:p>
            <a:r>
              <a:rPr lang="en-US" altLang="ja-JP" dirty="0">
                <a:solidFill>
                  <a:srgbClr val="FF0000"/>
                </a:solidFill>
              </a:rPr>
              <a:t>The </a:t>
            </a:r>
            <a:r>
              <a:rPr lang="en-US" altLang="ja-JP" dirty="0" smtClean="0">
                <a:solidFill>
                  <a:srgbClr val="FF0000"/>
                </a:solidFill>
              </a:rPr>
              <a:t>Japanese translation </a:t>
            </a:r>
            <a:r>
              <a:rPr lang="en-US" altLang="ja-JP" dirty="0">
                <a:solidFill>
                  <a:srgbClr val="FF0000"/>
                </a:solidFill>
              </a:rPr>
              <a:t>of ‘individualism’ and ‘individuals</a:t>
            </a:r>
            <a:r>
              <a:rPr lang="en-US" altLang="ja-JP" dirty="0" smtClean="0">
                <a:solidFill>
                  <a:srgbClr val="FF0000"/>
                </a:solidFill>
              </a:rPr>
              <a:t>’</a:t>
            </a:r>
            <a:endParaRPr lang="ja-JP" altLang="ja-JP" dirty="0">
              <a:solidFill>
                <a:srgbClr val="FF0000"/>
              </a:solidFill>
            </a:endParaRPr>
          </a:p>
          <a:p>
            <a:r>
              <a:rPr lang="en-US" altLang="ja-JP" dirty="0"/>
              <a:t>In Japanese ‘</a:t>
            </a:r>
            <a:r>
              <a:rPr lang="ja-JP" altLang="ja-JP" dirty="0" smtClean="0"/>
              <a:t>個人</a:t>
            </a:r>
            <a:r>
              <a:rPr lang="en-US" altLang="ja-JP" dirty="0" smtClean="0"/>
              <a:t>’ (kojin) </a:t>
            </a:r>
            <a:r>
              <a:rPr lang="en-US" altLang="ja-JP" dirty="0"/>
              <a:t>was </a:t>
            </a:r>
            <a:r>
              <a:rPr lang="en-US" altLang="ja-JP" dirty="0" smtClean="0"/>
              <a:t>coined for the translation </a:t>
            </a:r>
            <a:r>
              <a:rPr lang="en-US" altLang="ja-JP" dirty="0"/>
              <a:t>of ‘individual’ and was first used in 1894 (Cf.</a:t>
            </a:r>
            <a:r>
              <a:rPr lang="en-US" altLang="ja-JP" i="1" dirty="0"/>
              <a:t> Shogakukan Kokugo Daijiten</a:t>
            </a:r>
            <a:r>
              <a:rPr lang="en-US" altLang="ja-JP" dirty="0"/>
              <a:t>). </a:t>
            </a:r>
            <a:endParaRPr lang="en-US" altLang="ja-JP" dirty="0" smtClean="0"/>
          </a:p>
          <a:p>
            <a:r>
              <a:rPr lang="en-US" altLang="ja-JP" dirty="0" smtClean="0"/>
              <a:t>‘</a:t>
            </a:r>
            <a:r>
              <a:rPr lang="ja-JP" altLang="ja-JP" dirty="0"/>
              <a:t>個人主義</a:t>
            </a:r>
            <a:r>
              <a:rPr lang="en-US" altLang="ja-JP" dirty="0" smtClean="0"/>
              <a:t>’ (Kojinshugi) </a:t>
            </a:r>
            <a:r>
              <a:rPr lang="en-US" altLang="ja-JP" dirty="0"/>
              <a:t>is the translation of ‘individualism’ and was first </a:t>
            </a:r>
            <a:r>
              <a:rPr lang="en-US" altLang="ja-JP" dirty="0" smtClean="0"/>
              <a:t>coined </a:t>
            </a:r>
            <a:r>
              <a:rPr lang="en-US" altLang="ja-JP" dirty="0"/>
              <a:t>in 1891 (Cf.</a:t>
            </a:r>
            <a:r>
              <a:rPr lang="en-US" altLang="ja-JP" i="1" dirty="0"/>
              <a:t> Shogakukan Kokugo Daijiten</a:t>
            </a:r>
            <a:r>
              <a:rPr lang="en-US" altLang="ja-JP" dirty="0"/>
              <a:t>).</a:t>
            </a:r>
            <a:endParaRPr lang="ja-JP" altLang="ja-JP" dirty="0"/>
          </a:p>
          <a:p>
            <a:endParaRPr kumimoji="1" lang="ja-JP" altLang="en-US" dirty="0"/>
          </a:p>
        </p:txBody>
      </p:sp>
    </p:spTree>
    <p:extLst>
      <p:ext uri="{BB962C8B-B14F-4D97-AF65-F5344CB8AC3E}">
        <p14:creationId xmlns:p14="http://schemas.microsoft.com/office/powerpoint/2010/main" val="120564740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0" y="332656"/>
            <a:ext cx="9144000" cy="6525344"/>
          </a:xfrm>
        </p:spPr>
        <p:txBody>
          <a:bodyPr>
            <a:normAutofit fontScale="85000" lnSpcReduction="10000"/>
          </a:bodyPr>
          <a:lstStyle/>
          <a:p>
            <a:r>
              <a:rPr lang="en-US" altLang="ja-JP" dirty="0">
                <a:solidFill>
                  <a:srgbClr val="FF0000"/>
                </a:solidFill>
              </a:rPr>
              <a:t>Hirano’s understanding of ‘individual’ and ‘dividual’</a:t>
            </a:r>
            <a:endParaRPr lang="ja-JP" altLang="ja-JP" dirty="0">
              <a:solidFill>
                <a:srgbClr val="FF0000"/>
              </a:solidFill>
            </a:endParaRPr>
          </a:p>
          <a:p>
            <a:pPr lvl="0"/>
            <a:r>
              <a:rPr lang="en-US" altLang="ja-JP" dirty="0"/>
              <a:t>The word ‘</a:t>
            </a:r>
            <a:r>
              <a:rPr lang="en-US" altLang="ja-JP" b="1" dirty="0"/>
              <a:t>individual’ </a:t>
            </a:r>
            <a:r>
              <a:rPr lang="en-US" altLang="ja-JP" dirty="0"/>
              <a:t>means originally an entity that cannot be divided into parts. </a:t>
            </a:r>
            <a:endParaRPr lang="ja-JP" altLang="ja-JP" dirty="0"/>
          </a:p>
          <a:p>
            <a:pPr lvl="0"/>
            <a:r>
              <a:rPr lang="en-US" altLang="ja-JP" dirty="0"/>
              <a:t>A person as an individual has an inseparable unity and keeps the same personality within </a:t>
            </a:r>
            <a:r>
              <a:rPr lang="en-US" altLang="ja-JP" dirty="0" smtClean="0"/>
              <a:t>various </a:t>
            </a:r>
            <a:r>
              <a:rPr lang="en-US" altLang="ja-JP" dirty="0"/>
              <a:t>human relations.</a:t>
            </a:r>
            <a:endParaRPr lang="ja-JP" altLang="ja-JP" dirty="0"/>
          </a:p>
          <a:p>
            <a:pPr marL="0" indent="0">
              <a:buNone/>
            </a:pPr>
            <a:r>
              <a:rPr lang="en-US" altLang="ja-JP" dirty="0"/>
              <a:t> </a:t>
            </a:r>
            <a:endParaRPr lang="ja-JP" altLang="ja-JP" dirty="0"/>
          </a:p>
          <a:p>
            <a:r>
              <a:rPr lang="en-US" altLang="ja-JP" dirty="0"/>
              <a:t>According to Hirano, however, a person plays different personalities or characters during different human relations.</a:t>
            </a:r>
            <a:endParaRPr lang="ja-JP" altLang="ja-JP" dirty="0"/>
          </a:p>
          <a:p>
            <a:pPr marL="0" indent="0">
              <a:buNone/>
            </a:pPr>
            <a:r>
              <a:rPr lang="en-US" altLang="ja-JP" dirty="0"/>
              <a:t> </a:t>
            </a:r>
            <a:r>
              <a:rPr lang="en-US" altLang="ja-JP" dirty="0" smtClean="0"/>
              <a:t>   </a:t>
            </a:r>
            <a:r>
              <a:rPr lang="en-US" altLang="ja-JP" dirty="0"/>
              <a:t> A person can be divided into many </a:t>
            </a:r>
            <a:r>
              <a:rPr lang="en-US" altLang="ja-JP" b="1" dirty="0"/>
              <a:t>dividuals</a:t>
            </a:r>
            <a:r>
              <a:rPr lang="en-US" altLang="ja-JP" dirty="0"/>
              <a:t>, and each </a:t>
            </a:r>
            <a:r>
              <a:rPr lang="en-US" altLang="ja-JP" dirty="0" smtClean="0"/>
              <a:t> </a:t>
            </a:r>
          </a:p>
          <a:p>
            <a:pPr marL="0" indent="0">
              <a:buNone/>
            </a:pPr>
            <a:r>
              <a:rPr lang="en-US" altLang="ja-JP" dirty="0"/>
              <a:t> </a:t>
            </a:r>
            <a:r>
              <a:rPr lang="en-US" altLang="ja-JP" dirty="0" smtClean="0"/>
              <a:t>    </a:t>
            </a:r>
            <a:r>
              <a:rPr lang="en-US" altLang="ja-JP" b="1" dirty="0" smtClean="0"/>
              <a:t>dividual </a:t>
            </a:r>
            <a:r>
              <a:rPr lang="en-US" altLang="ja-JP" dirty="0"/>
              <a:t>has a particular personality. </a:t>
            </a:r>
            <a:r>
              <a:rPr lang="en-US" altLang="ja-JP" dirty="0" smtClean="0"/>
              <a:t> </a:t>
            </a:r>
          </a:p>
          <a:p>
            <a:pPr marL="0" indent="0">
              <a:buNone/>
            </a:pPr>
            <a:r>
              <a:rPr lang="en-US" altLang="ja-JP" dirty="0"/>
              <a:t> </a:t>
            </a:r>
            <a:r>
              <a:rPr lang="en-US" altLang="ja-JP" dirty="0" smtClean="0"/>
              <a:t>   We </a:t>
            </a:r>
            <a:r>
              <a:rPr lang="en-US" altLang="ja-JP" dirty="0"/>
              <a:t>live as different </a:t>
            </a:r>
            <a:r>
              <a:rPr lang="en-US" altLang="ja-JP" b="1" dirty="0"/>
              <a:t>dividuals </a:t>
            </a:r>
            <a:r>
              <a:rPr lang="en-US" altLang="ja-JP" dirty="0"/>
              <a:t>in each human relation or group. </a:t>
            </a:r>
            <a:r>
              <a:rPr lang="en-US" altLang="ja-JP" dirty="0" smtClean="0"/>
              <a:t>  </a:t>
            </a:r>
          </a:p>
          <a:p>
            <a:pPr marL="0" indent="0">
              <a:buNone/>
            </a:pPr>
            <a:r>
              <a:rPr lang="en-US" altLang="ja-JP" dirty="0" smtClean="0"/>
              <a:t>     Hirano </a:t>
            </a:r>
            <a:r>
              <a:rPr lang="en-US" altLang="ja-JP" dirty="0"/>
              <a:t>called such way of living or thinking ‘</a:t>
            </a:r>
            <a:r>
              <a:rPr lang="en-US" altLang="ja-JP" b="1" u="sng" dirty="0"/>
              <a:t>dividualism</a:t>
            </a:r>
            <a:r>
              <a:rPr lang="en-US" altLang="ja-JP" b="1" dirty="0"/>
              <a:t>’</a:t>
            </a:r>
            <a:r>
              <a:rPr lang="en-US" altLang="ja-JP" dirty="0"/>
              <a:t>. </a:t>
            </a:r>
            <a:endParaRPr lang="en-US" altLang="ja-JP" dirty="0" smtClean="0"/>
          </a:p>
          <a:p>
            <a:pPr marL="0" indent="0">
              <a:buNone/>
            </a:pPr>
            <a:r>
              <a:rPr lang="en-US" altLang="ja-JP" dirty="0"/>
              <a:t> </a:t>
            </a:r>
            <a:r>
              <a:rPr lang="en-US" altLang="ja-JP" dirty="0" smtClean="0"/>
              <a:t>  </a:t>
            </a:r>
          </a:p>
          <a:p>
            <a:endParaRPr kumimoji="1" lang="ja-JP" altLang="en-US" dirty="0"/>
          </a:p>
        </p:txBody>
      </p:sp>
    </p:spTree>
    <p:extLst>
      <p:ext uri="{BB962C8B-B14F-4D97-AF65-F5344CB8AC3E}">
        <p14:creationId xmlns:p14="http://schemas.microsoft.com/office/powerpoint/2010/main" val="35228569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251520" y="332656"/>
            <a:ext cx="8568952" cy="6336704"/>
          </a:xfrm>
        </p:spPr>
        <p:txBody>
          <a:bodyPr>
            <a:normAutofit fontScale="85000" lnSpcReduction="10000"/>
          </a:bodyPr>
          <a:lstStyle/>
          <a:p>
            <a:r>
              <a:rPr lang="en-US" altLang="ja-JP" b="1" dirty="0">
                <a:solidFill>
                  <a:srgbClr val="FF0000"/>
                </a:solidFill>
              </a:rPr>
              <a:t>5</a:t>
            </a:r>
            <a:r>
              <a:rPr lang="x-none" altLang="ja-JP" b="1" dirty="0" smtClean="0">
                <a:solidFill>
                  <a:srgbClr val="FF0000"/>
                </a:solidFill>
              </a:rPr>
              <a:t> </a:t>
            </a:r>
            <a:r>
              <a:rPr lang="x-none" altLang="ja-JP" b="1" dirty="0">
                <a:solidFill>
                  <a:srgbClr val="FF0000"/>
                </a:solidFill>
              </a:rPr>
              <a:t>Comparison of Dividualism and The Theory of </a:t>
            </a:r>
            <a:r>
              <a:rPr lang="x-none" altLang="ja-JP" b="1" dirty="0" smtClean="0">
                <a:solidFill>
                  <a:srgbClr val="FF0000"/>
                </a:solidFill>
              </a:rPr>
              <a:t>Roles</a:t>
            </a:r>
            <a:endParaRPr lang="ja-JP" altLang="ja-JP" b="1" dirty="0">
              <a:solidFill>
                <a:srgbClr val="FF0000"/>
              </a:solidFill>
            </a:endParaRPr>
          </a:p>
          <a:p>
            <a:r>
              <a:rPr lang="en-US" altLang="ja-JP" dirty="0"/>
              <a:t>Dividualism is different to what is known as the </a:t>
            </a:r>
            <a:r>
              <a:rPr lang="en-US" altLang="ja-JP" dirty="0">
                <a:solidFill>
                  <a:srgbClr val="C00000"/>
                </a:solidFill>
              </a:rPr>
              <a:t>Theory of Roles. </a:t>
            </a:r>
            <a:endParaRPr lang="en-US" altLang="ja-JP" dirty="0" smtClean="0">
              <a:solidFill>
                <a:srgbClr val="C00000"/>
              </a:solidFill>
            </a:endParaRPr>
          </a:p>
          <a:p>
            <a:r>
              <a:rPr lang="en-US" altLang="ja-JP" dirty="0" smtClean="0"/>
              <a:t>According </a:t>
            </a:r>
            <a:r>
              <a:rPr lang="en-US" altLang="ja-JP" dirty="0"/>
              <a:t>to the Theory of Roles, the self is </a:t>
            </a:r>
            <a:r>
              <a:rPr lang="en-US" altLang="ja-JP" u="sng" dirty="0"/>
              <a:t>a set of different social roles</a:t>
            </a:r>
            <a:r>
              <a:rPr lang="en-US" altLang="ja-JP" dirty="0"/>
              <a:t>. </a:t>
            </a:r>
            <a:r>
              <a:rPr lang="en-US" altLang="ja-JP" dirty="0" smtClean="0"/>
              <a:t>A </a:t>
            </a:r>
            <a:r>
              <a:rPr lang="en-US" altLang="ja-JP" dirty="0"/>
              <a:t>set of such diverse social roles constitutes one person. In this respect, a society </a:t>
            </a:r>
            <a:r>
              <a:rPr lang="en-US" altLang="ja-JP" dirty="0" smtClean="0"/>
              <a:t>also could </a:t>
            </a:r>
            <a:r>
              <a:rPr lang="en-US" altLang="ja-JP" dirty="0"/>
              <a:t>be explained as an organization of such social roles. Social roles can be visualized as the blocks that construct a society, although such roles are abstract, formal, and impersonal. </a:t>
            </a:r>
            <a:endParaRPr lang="ja-JP" altLang="ja-JP" dirty="0"/>
          </a:p>
          <a:p>
            <a:r>
              <a:rPr lang="en-US" altLang="ja-JP" dirty="0"/>
              <a:t>In contrast, a set of dividuals constitutes a person like a set of social roles but each dividual has its own personality or character. When one works as a teacher, he or she plays a social role but, at the same time, he or she behaves as a dividual </a:t>
            </a:r>
            <a:r>
              <a:rPr lang="en-US" altLang="ja-JP" dirty="0" smtClean="0"/>
              <a:t> with  a particular personality in </a:t>
            </a:r>
            <a:r>
              <a:rPr lang="en-US" altLang="ja-JP" dirty="0"/>
              <a:t>relation to particular </a:t>
            </a:r>
            <a:r>
              <a:rPr lang="en-US" altLang="ja-JP" dirty="0" smtClean="0"/>
              <a:t>students.</a:t>
            </a:r>
          </a:p>
          <a:p>
            <a:endParaRPr kumimoji="1" lang="ja-JP" altLang="en-US" dirty="0"/>
          </a:p>
        </p:txBody>
      </p:sp>
    </p:spTree>
    <p:extLst>
      <p:ext uri="{BB962C8B-B14F-4D97-AF65-F5344CB8AC3E}">
        <p14:creationId xmlns:p14="http://schemas.microsoft.com/office/powerpoint/2010/main" val="171204892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0" y="332656"/>
            <a:ext cx="8892480" cy="6336704"/>
          </a:xfrm>
        </p:spPr>
        <p:txBody>
          <a:bodyPr>
            <a:normAutofit fontScale="62500" lnSpcReduction="20000"/>
          </a:bodyPr>
          <a:lstStyle/>
          <a:p>
            <a:r>
              <a:rPr lang="x-none" altLang="ja-JP" sz="4000" b="1" dirty="0">
                <a:solidFill>
                  <a:srgbClr val="FF0000"/>
                </a:solidFill>
              </a:rPr>
              <a:t>4 Comparison of Hirano’s ‘</a:t>
            </a:r>
            <a:r>
              <a:rPr lang="x-none" altLang="ja-JP" sz="4000" b="1" i="1" dirty="0">
                <a:solidFill>
                  <a:srgbClr val="FF0000"/>
                </a:solidFill>
              </a:rPr>
              <a:t>dividualism’</a:t>
            </a:r>
            <a:r>
              <a:rPr lang="x-none" altLang="ja-JP" sz="4000" b="1" dirty="0">
                <a:solidFill>
                  <a:srgbClr val="FF0000"/>
                </a:solidFill>
              </a:rPr>
              <a:t> and Watsuji’s Ethics or ‘</a:t>
            </a:r>
            <a:r>
              <a:rPr lang="x-none" altLang="ja-JP" sz="4000" b="1" i="1" dirty="0">
                <a:solidFill>
                  <a:srgbClr val="FF0000"/>
                </a:solidFill>
              </a:rPr>
              <a:t>betweeness’</a:t>
            </a:r>
            <a:endParaRPr lang="ja-JP" altLang="ja-JP" sz="4000" b="1" dirty="0">
              <a:solidFill>
                <a:srgbClr val="FF0000"/>
              </a:solidFill>
            </a:endParaRPr>
          </a:p>
          <a:p>
            <a:r>
              <a:rPr lang="en-US" altLang="ja-JP" sz="4000" dirty="0">
                <a:solidFill>
                  <a:srgbClr val="FF0000"/>
                </a:solidFill>
              </a:rPr>
              <a:t>(1) </a:t>
            </a:r>
            <a:r>
              <a:rPr lang="en-US" altLang="ja-JP" sz="4000" dirty="0" smtClean="0">
                <a:solidFill>
                  <a:srgbClr val="FF0000"/>
                </a:solidFill>
              </a:rPr>
              <a:t>Similarities</a:t>
            </a:r>
            <a:endParaRPr lang="ja-JP" altLang="ja-JP" sz="4000" dirty="0">
              <a:solidFill>
                <a:srgbClr val="FF0000"/>
              </a:solidFill>
            </a:endParaRPr>
          </a:p>
          <a:p>
            <a:r>
              <a:rPr lang="en-US" altLang="ja-JP" sz="4000" dirty="0" smtClean="0"/>
              <a:t>An ‘Individual’ </a:t>
            </a:r>
            <a:r>
              <a:rPr lang="en-US" altLang="ja-JP" sz="4000" dirty="0"/>
              <a:t>is inseparable from itself but separated from other individuals. </a:t>
            </a:r>
            <a:r>
              <a:rPr lang="en-US" altLang="ja-JP" sz="4000" dirty="0" smtClean="0"/>
              <a:t>In contrast a dividual is separated from other </a:t>
            </a:r>
            <a:r>
              <a:rPr lang="en-US" altLang="ja-JP" sz="4000" dirty="0"/>
              <a:t>dividuals </a:t>
            </a:r>
            <a:r>
              <a:rPr lang="en-US" altLang="ja-JP" sz="4000" dirty="0" smtClean="0"/>
              <a:t>a person </a:t>
            </a:r>
            <a:r>
              <a:rPr lang="en-US" altLang="ja-JP" sz="4000" dirty="0"/>
              <a:t>possesses. A dividual is involved in relations with other people through their dividuals. </a:t>
            </a:r>
            <a:r>
              <a:rPr lang="en-US" altLang="ja-JP" sz="4000" dirty="0" smtClean="0"/>
              <a:t>Therefore a </a:t>
            </a:r>
            <a:r>
              <a:rPr lang="en-US" altLang="ja-JP" sz="4000" dirty="0"/>
              <a:t>dividulal is inseparable from the dividuals of other persons in any given human relationship. </a:t>
            </a:r>
            <a:endParaRPr lang="en-US" altLang="ja-JP" sz="4000" dirty="0" smtClean="0"/>
          </a:p>
          <a:p>
            <a:pPr marL="857250" lvl="2" indent="0">
              <a:buNone/>
            </a:pPr>
            <a:r>
              <a:rPr lang="en-US" altLang="ja-JP" sz="5100" dirty="0" smtClean="0"/>
              <a:t> </a:t>
            </a:r>
            <a:r>
              <a:rPr lang="en-US" altLang="ja-JP" sz="4000" dirty="0" smtClean="0"/>
              <a:t>“Each </a:t>
            </a:r>
            <a:r>
              <a:rPr lang="en-US" altLang="ja-JP" sz="4000" dirty="0"/>
              <a:t>dividual is closely connected to other dividuals of the other people present in different social spheres, creating a mesh of deeply involved relations with different people, on different </a:t>
            </a:r>
            <a:r>
              <a:rPr lang="en-US" altLang="ja-JP" sz="3800" dirty="0" smtClean="0"/>
              <a:t>bases.” </a:t>
            </a:r>
            <a:r>
              <a:rPr lang="en-US" altLang="ja-JP" sz="3800" dirty="0"/>
              <a:t>(cf. WI. 164).</a:t>
            </a:r>
            <a:endParaRPr lang="ja-JP" altLang="ja-JP" sz="3800" dirty="0"/>
          </a:p>
          <a:p>
            <a:r>
              <a:rPr lang="en-US" altLang="ja-JP" sz="4000" dirty="0" smtClean="0"/>
              <a:t>On </a:t>
            </a:r>
            <a:r>
              <a:rPr lang="en-US" altLang="ja-JP" sz="4000" dirty="0"/>
              <a:t>this point, Hirano’s understanding of the dividual is similar to Watsuji’s concept of ‘betweeness’. Watsuji believed that the individual is fundamentally connected to some community. </a:t>
            </a:r>
            <a:r>
              <a:rPr lang="en-US" altLang="ja-JP" sz="4000" dirty="0" smtClean="0"/>
              <a:t>Hirano’s dividual is also </a:t>
            </a:r>
            <a:r>
              <a:rPr lang="en-US" altLang="ja-JP" sz="4000" dirty="0" smtClean="0"/>
              <a:t>fundamentally </a:t>
            </a:r>
            <a:r>
              <a:rPr lang="en-US" altLang="ja-JP" sz="4000" dirty="0" smtClean="0"/>
              <a:t>connected to other dividuals of other persons in a community</a:t>
            </a:r>
            <a:r>
              <a:rPr lang="en-US" altLang="ja-JP" dirty="0" smtClean="0"/>
              <a:t>. </a:t>
            </a:r>
            <a:endParaRPr lang="ja-JP" altLang="ja-JP" dirty="0"/>
          </a:p>
        </p:txBody>
      </p:sp>
    </p:spTree>
    <p:extLst>
      <p:ext uri="{BB962C8B-B14F-4D97-AF65-F5344CB8AC3E}">
        <p14:creationId xmlns:p14="http://schemas.microsoft.com/office/powerpoint/2010/main" val="151480687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496944" cy="6525344"/>
          </a:xfrm>
        </p:spPr>
        <p:txBody>
          <a:bodyPr>
            <a:normAutofit fontScale="92500" lnSpcReduction="20000"/>
          </a:bodyPr>
          <a:lstStyle/>
          <a:p>
            <a:pPr marL="0" indent="0">
              <a:buNone/>
            </a:pPr>
            <a:r>
              <a:rPr lang="en-US" altLang="ja-JP" dirty="0" smtClean="0">
                <a:solidFill>
                  <a:srgbClr val="C00000"/>
                </a:solidFill>
              </a:rPr>
              <a:t>This similarity relates to a Japanese traditional way of thinking.</a:t>
            </a:r>
          </a:p>
          <a:p>
            <a:r>
              <a:rPr lang="en-US" altLang="ja-JP" dirty="0" smtClean="0"/>
              <a:t>The </a:t>
            </a:r>
            <a:r>
              <a:rPr lang="en-US" altLang="ja-JP" dirty="0"/>
              <a:t>Japanese philosophical tradition started with the </a:t>
            </a:r>
            <a:r>
              <a:rPr lang="en-US" altLang="ja-JP" dirty="0" smtClean="0">
                <a:solidFill>
                  <a:srgbClr val="C00000"/>
                </a:solidFill>
              </a:rPr>
              <a:t>‘Seventeen-Article Constitution</a:t>
            </a:r>
            <a:r>
              <a:rPr lang="en-US" altLang="ja-JP" dirty="0" smtClean="0"/>
              <a:t>’ by </a:t>
            </a:r>
            <a:r>
              <a:rPr lang="en-US" altLang="ja-JP" dirty="0"/>
              <a:t>the legendary Prince Regent </a:t>
            </a:r>
            <a:r>
              <a:rPr lang="en-US" altLang="ja-JP" dirty="0" smtClean="0"/>
              <a:t>Shōtoku </a:t>
            </a:r>
            <a:r>
              <a:rPr lang="en-US" altLang="ja-JP" dirty="0"/>
              <a:t>(574?-622?) in AD 604. Its first article reads: </a:t>
            </a:r>
            <a:endParaRPr lang="en-US" altLang="ja-JP" dirty="0" smtClean="0"/>
          </a:p>
          <a:p>
            <a:pPr marL="857250" lvl="2" indent="0">
              <a:buNone/>
            </a:pPr>
            <a:r>
              <a:rPr lang="en-US" altLang="ja-JP" sz="3300" dirty="0" smtClean="0">
                <a:solidFill>
                  <a:srgbClr val="C00000"/>
                </a:solidFill>
              </a:rPr>
              <a:t> “</a:t>
            </a:r>
            <a:r>
              <a:rPr lang="en-US" altLang="ja-JP" sz="3300" dirty="0">
                <a:solidFill>
                  <a:srgbClr val="C00000"/>
                </a:solidFill>
              </a:rPr>
              <a:t>Take </a:t>
            </a:r>
            <a:r>
              <a:rPr lang="en-US" altLang="ja-JP" sz="3300" u="sng" dirty="0">
                <a:solidFill>
                  <a:srgbClr val="C00000"/>
                </a:solidFill>
              </a:rPr>
              <a:t>harmony</a:t>
            </a:r>
            <a:r>
              <a:rPr lang="en-US" altLang="ja-JP" sz="3300" dirty="0">
                <a:solidFill>
                  <a:srgbClr val="C00000"/>
                </a:solidFill>
              </a:rPr>
              <a:t> to be of the highest value and take cooperation to be what is most honored</a:t>
            </a:r>
            <a:r>
              <a:rPr lang="en-US" altLang="ja-JP" sz="3300" dirty="0" smtClean="0">
                <a:solidFill>
                  <a:srgbClr val="C00000"/>
                </a:solidFill>
              </a:rPr>
              <a:t>”</a:t>
            </a:r>
            <a:r>
              <a:rPr lang="en-US" altLang="ja-JP" sz="3300" dirty="0" smtClean="0">
                <a:solidFill>
                  <a:srgbClr val="FF0000"/>
                </a:solidFill>
              </a:rPr>
              <a:t>.  </a:t>
            </a:r>
          </a:p>
          <a:p>
            <a:r>
              <a:rPr lang="en-US" altLang="ja-JP" dirty="0" smtClean="0"/>
              <a:t>This </a:t>
            </a:r>
            <a:r>
              <a:rPr lang="en-US" altLang="ja-JP" dirty="0"/>
              <a:t>has been the most fundamental ethical norm for Japanese </a:t>
            </a:r>
            <a:r>
              <a:rPr lang="en-US" altLang="ja-JP" dirty="0" smtClean="0"/>
              <a:t>since </a:t>
            </a:r>
            <a:r>
              <a:rPr lang="en-US" altLang="ja-JP" dirty="0"/>
              <a:t>ancient times. Therefore, there is a lot of pressure for Japanese </a:t>
            </a:r>
            <a:r>
              <a:rPr lang="en-US" altLang="ja-JP" dirty="0" smtClean="0"/>
              <a:t>to </a:t>
            </a:r>
            <a:r>
              <a:rPr lang="en-US" altLang="ja-JP" dirty="0"/>
              <a:t>conform either to each other or to the whole. </a:t>
            </a:r>
            <a:r>
              <a:rPr lang="en-US" altLang="ja-JP" dirty="0" smtClean="0"/>
              <a:t>If </a:t>
            </a:r>
            <a:r>
              <a:rPr lang="en-US" altLang="ja-JP" dirty="0"/>
              <a:t>one tries to fit oneself to others or to the group, he or she will experience difficulty in unifying his or her different characters in different relationships. </a:t>
            </a:r>
            <a:endParaRPr lang="ja-JP" altLang="ja-JP" dirty="0"/>
          </a:p>
        </p:txBody>
      </p:sp>
    </p:spTree>
    <p:extLst>
      <p:ext uri="{BB962C8B-B14F-4D97-AF65-F5344CB8AC3E}">
        <p14:creationId xmlns:p14="http://schemas.microsoft.com/office/powerpoint/2010/main" val="226783545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696744"/>
          </a:xfrm>
        </p:spPr>
        <p:txBody>
          <a:bodyPr/>
          <a:lstStyle/>
          <a:p>
            <a:pPr marL="0" indent="0">
              <a:buNone/>
            </a:pPr>
            <a:r>
              <a:rPr lang="en-US" altLang="ja-JP" dirty="0" smtClean="0">
                <a:solidFill>
                  <a:srgbClr val="C00000"/>
                </a:solidFill>
              </a:rPr>
              <a:t>About conformity of a society.</a:t>
            </a:r>
          </a:p>
          <a:p>
            <a:r>
              <a:rPr lang="en-US" altLang="ja-JP" dirty="0" smtClean="0"/>
              <a:t>When conflict </a:t>
            </a:r>
            <a:r>
              <a:rPr lang="en-US" altLang="ja-JP" dirty="0"/>
              <a:t>emerges in a </a:t>
            </a:r>
            <a:r>
              <a:rPr lang="en-US" altLang="ja-JP" dirty="0" smtClean="0"/>
              <a:t>society which </a:t>
            </a:r>
            <a:r>
              <a:rPr lang="en-US" altLang="ja-JP" dirty="0"/>
              <a:t>exerts </a:t>
            </a:r>
            <a:r>
              <a:rPr lang="en-US" altLang="ja-JP" dirty="0">
                <a:solidFill>
                  <a:srgbClr val="C00000"/>
                </a:solidFill>
              </a:rPr>
              <a:t>weak pressure to </a:t>
            </a:r>
            <a:r>
              <a:rPr lang="en-US" altLang="ja-JP" dirty="0" smtClean="0">
                <a:solidFill>
                  <a:srgbClr val="C00000"/>
                </a:solidFill>
              </a:rPr>
              <a:t>conform</a:t>
            </a:r>
            <a:r>
              <a:rPr lang="en-US" altLang="ja-JP" dirty="0" smtClean="0"/>
              <a:t>, </a:t>
            </a:r>
            <a:r>
              <a:rPr lang="en-US" altLang="ja-JP" dirty="0"/>
              <a:t>such conflict appears among individuals or between individuals </a:t>
            </a:r>
            <a:r>
              <a:rPr lang="en-US" altLang="ja-JP" dirty="0" smtClean="0"/>
              <a:t>and the society </a:t>
            </a:r>
            <a:r>
              <a:rPr lang="en-US" altLang="ja-JP" dirty="0"/>
              <a:t>as a </a:t>
            </a:r>
            <a:r>
              <a:rPr lang="en-US" altLang="ja-JP" dirty="0" smtClean="0"/>
              <a:t>whole.</a:t>
            </a:r>
          </a:p>
          <a:p>
            <a:r>
              <a:rPr lang="en-US" altLang="ja-JP" dirty="0" smtClean="0"/>
              <a:t>However</a:t>
            </a:r>
            <a:r>
              <a:rPr lang="en-US" altLang="ja-JP" dirty="0"/>
              <a:t>, </a:t>
            </a:r>
            <a:r>
              <a:rPr lang="en-US" altLang="ja-JP" dirty="0" smtClean="0"/>
              <a:t>when such </a:t>
            </a:r>
            <a:r>
              <a:rPr lang="en-US" altLang="ja-JP" dirty="0"/>
              <a:t>conflict emerges within the individual in a society that exerts </a:t>
            </a:r>
            <a:r>
              <a:rPr lang="en-US" altLang="ja-JP" dirty="0">
                <a:solidFill>
                  <a:srgbClr val="C00000"/>
                </a:solidFill>
              </a:rPr>
              <a:t>strong pressure to </a:t>
            </a:r>
            <a:r>
              <a:rPr lang="en-US" altLang="ja-JP" dirty="0" smtClean="0">
                <a:solidFill>
                  <a:srgbClr val="C00000"/>
                </a:solidFill>
              </a:rPr>
              <a:t>conform</a:t>
            </a:r>
            <a:r>
              <a:rPr lang="en-US" altLang="ja-JP" dirty="0" smtClean="0"/>
              <a:t>, people or individuals </a:t>
            </a:r>
            <a:r>
              <a:rPr lang="en-US" altLang="ja-JP" dirty="0" smtClean="0">
                <a:solidFill>
                  <a:srgbClr val="C00000"/>
                </a:solidFill>
              </a:rPr>
              <a:t>internalize the conflict </a:t>
            </a:r>
            <a:r>
              <a:rPr lang="en-US" altLang="ja-JP" dirty="0" smtClean="0"/>
              <a:t>to keep harmony in a society, so it doesn’t manifest outwardly.</a:t>
            </a:r>
            <a:endParaRPr lang="ja-JP" altLang="ja-JP" dirty="0">
              <a:solidFill>
                <a:srgbClr val="FF0000"/>
              </a:solidFill>
            </a:endParaRPr>
          </a:p>
          <a:p>
            <a:pPr marL="0" indent="0">
              <a:buNone/>
            </a:pPr>
            <a:r>
              <a:rPr lang="en-US" altLang="ja-JP" dirty="0"/>
              <a:t> </a:t>
            </a:r>
            <a:endParaRPr lang="ja-JP" altLang="ja-JP" dirty="0"/>
          </a:p>
        </p:txBody>
      </p:sp>
    </p:spTree>
    <p:extLst>
      <p:ext uri="{BB962C8B-B14F-4D97-AF65-F5344CB8AC3E}">
        <p14:creationId xmlns:p14="http://schemas.microsoft.com/office/powerpoint/2010/main" val="26793791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normAutofit lnSpcReduction="10000"/>
          </a:bodyPr>
          <a:lstStyle/>
          <a:p>
            <a:r>
              <a:rPr lang="x-none" altLang="ja-JP" b="1" dirty="0" smtClean="0">
                <a:solidFill>
                  <a:srgbClr val="FF0000"/>
                </a:solidFill>
              </a:rPr>
              <a:t>1 </a:t>
            </a:r>
            <a:r>
              <a:rPr lang="x-none" altLang="ja-JP" b="1" dirty="0">
                <a:solidFill>
                  <a:srgbClr val="FF0000"/>
                </a:solidFill>
              </a:rPr>
              <a:t>Introduction of Tetsurō Watsuji</a:t>
            </a:r>
            <a:endParaRPr lang="ja-JP" altLang="ja-JP" b="1" dirty="0">
              <a:solidFill>
                <a:srgbClr val="FF0000"/>
              </a:solidFill>
            </a:endParaRPr>
          </a:p>
          <a:p>
            <a:r>
              <a:rPr lang="en-US" altLang="ja-JP" dirty="0"/>
              <a:t>Tetsuro Watsuji (1889-1960) was born in Himeji City in Hyogo Prefecture. After entering the First Higher School in </a:t>
            </a:r>
            <a:r>
              <a:rPr lang="en-US" altLang="ja-JP" dirty="0" smtClean="0"/>
              <a:t>Tokyo </a:t>
            </a:r>
            <a:r>
              <a:rPr lang="en-US" altLang="ja-JP" dirty="0"/>
              <a:t>he decided to study philosophy. He graduated after completing his thesis on </a:t>
            </a:r>
            <a:r>
              <a:rPr lang="en-US" altLang="ja-JP" dirty="0" smtClean="0"/>
              <a:t>Schopenhauer </a:t>
            </a:r>
            <a:r>
              <a:rPr lang="en-US" altLang="ja-JP" dirty="0"/>
              <a:t>in 1912. After graduation he published the following books:</a:t>
            </a:r>
            <a:endParaRPr lang="ja-JP" altLang="ja-JP" dirty="0"/>
          </a:p>
          <a:p>
            <a:r>
              <a:rPr lang="de-DE" altLang="ja-JP" dirty="0"/>
              <a:t>1913: </a:t>
            </a:r>
            <a:r>
              <a:rPr lang="de-DE" altLang="ja-JP" i="1" dirty="0"/>
              <a:t>Studies on Nietsche</a:t>
            </a:r>
            <a:r>
              <a:rPr lang="de-DE" altLang="ja-JP" dirty="0"/>
              <a:t> </a:t>
            </a:r>
            <a:endParaRPr lang="ja-JP" altLang="ja-JP" dirty="0"/>
          </a:p>
          <a:p>
            <a:r>
              <a:rPr lang="de-DE" altLang="ja-JP" dirty="0"/>
              <a:t>1915: </a:t>
            </a:r>
            <a:r>
              <a:rPr lang="de-DE" altLang="ja-JP" i="1" dirty="0"/>
              <a:t>Søren Aabye Kierkegaard</a:t>
            </a:r>
            <a:endParaRPr lang="ja-JP" altLang="ja-JP" dirty="0"/>
          </a:p>
          <a:p>
            <a:r>
              <a:rPr lang="en-US" altLang="ja-JP" dirty="0"/>
              <a:t>1919: </a:t>
            </a:r>
            <a:r>
              <a:rPr lang="en-US" altLang="ja-JP" i="1" dirty="0"/>
              <a:t>Pilgrimages to the Ancient Temples</a:t>
            </a:r>
            <a:r>
              <a:rPr lang="en-US" altLang="ja-JP" dirty="0"/>
              <a:t> </a:t>
            </a:r>
            <a:endParaRPr lang="ja-JP" altLang="ja-JP" dirty="0"/>
          </a:p>
          <a:p>
            <a:r>
              <a:rPr lang="en-US" altLang="ja-JP" dirty="0"/>
              <a:t>1920: </a:t>
            </a:r>
            <a:r>
              <a:rPr lang="en-US" altLang="ja-JP" i="1" dirty="0"/>
              <a:t>Japanese Ancient Culture</a:t>
            </a:r>
            <a:endParaRPr lang="ja-JP" altLang="ja-JP" dirty="0"/>
          </a:p>
          <a:p>
            <a:endParaRPr kumimoji="1" lang="ja-JP" altLang="en-US" dirty="0"/>
          </a:p>
        </p:txBody>
      </p:sp>
    </p:spTree>
    <p:extLst>
      <p:ext uri="{BB962C8B-B14F-4D97-AF65-F5344CB8AC3E}">
        <p14:creationId xmlns:p14="http://schemas.microsoft.com/office/powerpoint/2010/main" val="163075319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normAutofit fontScale="92500"/>
          </a:bodyPr>
          <a:lstStyle/>
          <a:p>
            <a:r>
              <a:rPr lang="en-US" altLang="ja-JP" dirty="0">
                <a:solidFill>
                  <a:srgbClr val="FF0000"/>
                </a:solidFill>
              </a:rPr>
              <a:t>(2) </a:t>
            </a:r>
            <a:r>
              <a:rPr lang="en-US" altLang="ja-JP" dirty="0" smtClean="0">
                <a:solidFill>
                  <a:srgbClr val="FF0000"/>
                </a:solidFill>
              </a:rPr>
              <a:t>Differences between Watsuji and Hirano</a:t>
            </a:r>
            <a:endParaRPr lang="ja-JP" altLang="ja-JP" dirty="0">
              <a:solidFill>
                <a:srgbClr val="FF0000"/>
              </a:solidFill>
            </a:endParaRPr>
          </a:p>
          <a:p>
            <a:r>
              <a:rPr lang="en-US" altLang="ja-JP" dirty="0"/>
              <a:t>Watsuji thought that the various human relations within a society are unified or integrated into the state. All communities in the state can, or should be, integrated into the state. </a:t>
            </a:r>
            <a:endParaRPr lang="en-US" altLang="ja-JP" dirty="0" smtClean="0"/>
          </a:p>
          <a:p>
            <a:r>
              <a:rPr lang="en-US" altLang="ja-JP" dirty="0" smtClean="0"/>
              <a:t>But in </a:t>
            </a:r>
            <a:r>
              <a:rPr lang="en-US" altLang="ja-JP" dirty="0"/>
              <a:t>the post-modern age, our society has become </a:t>
            </a:r>
            <a:r>
              <a:rPr lang="en-US" altLang="ja-JP" dirty="0" smtClean="0"/>
              <a:t>diverse</a:t>
            </a:r>
            <a:r>
              <a:rPr lang="en-US" altLang="ja-JP" dirty="0"/>
              <a:t>, and cannot be unified into a single national identity. This means that </a:t>
            </a:r>
            <a:r>
              <a:rPr lang="en-US" altLang="ja-JP" dirty="0" smtClean="0"/>
              <a:t>various </a:t>
            </a:r>
            <a:r>
              <a:rPr lang="en-US" altLang="ja-JP" dirty="0"/>
              <a:t>communities have no similarity with each other and cannot be combined with one another to </a:t>
            </a:r>
            <a:r>
              <a:rPr lang="en-US" altLang="ja-JP" dirty="0" smtClean="0"/>
              <a:t>sustain the </a:t>
            </a:r>
            <a:r>
              <a:rPr lang="en-US" altLang="ja-JP" dirty="0"/>
              <a:t>state as a single </a:t>
            </a:r>
            <a:r>
              <a:rPr lang="en-US" altLang="ja-JP" dirty="0" smtClean="0"/>
              <a:t>entity. </a:t>
            </a:r>
            <a:r>
              <a:rPr lang="ja-JP" altLang="ja-JP" dirty="0" smtClean="0"/>
              <a:t> </a:t>
            </a:r>
            <a:r>
              <a:rPr lang="en-US" altLang="ja-JP" dirty="0"/>
              <a:t>Hirano’s concept of dividuals </a:t>
            </a:r>
            <a:r>
              <a:rPr lang="en-US" altLang="ja-JP" dirty="0" smtClean="0"/>
              <a:t>reflects such diversity </a:t>
            </a:r>
            <a:r>
              <a:rPr lang="en-US" altLang="ja-JP" dirty="0"/>
              <a:t>of our </a:t>
            </a:r>
            <a:r>
              <a:rPr lang="en-US" altLang="ja-JP" dirty="0" smtClean="0"/>
              <a:t>society</a:t>
            </a:r>
            <a:endParaRPr lang="ja-JP" altLang="ja-JP" dirty="0"/>
          </a:p>
        </p:txBody>
      </p:sp>
    </p:spTree>
    <p:extLst>
      <p:ext uri="{BB962C8B-B14F-4D97-AF65-F5344CB8AC3E}">
        <p14:creationId xmlns:p14="http://schemas.microsoft.com/office/powerpoint/2010/main" val="398870457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107504" y="332656"/>
            <a:ext cx="8928992" cy="6525344"/>
          </a:xfrm>
        </p:spPr>
        <p:txBody>
          <a:bodyPr>
            <a:normAutofit fontScale="92500" lnSpcReduction="10000"/>
          </a:bodyPr>
          <a:lstStyle/>
          <a:p>
            <a:r>
              <a:rPr lang="en-US" altLang="ja-JP" dirty="0"/>
              <a:t>One advocate of radical democracy, Chantal Mouffe, has proposed a similar </a:t>
            </a:r>
            <a:r>
              <a:rPr lang="en-US" altLang="ja-JP" dirty="0" smtClean="0"/>
              <a:t>idea. </a:t>
            </a:r>
          </a:p>
          <a:p>
            <a:pPr lvl="1"/>
            <a:r>
              <a:rPr lang="en-US" altLang="ja-JP" sz="3000" dirty="0" smtClean="0"/>
              <a:t>“</a:t>
            </a:r>
            <a:r>
              <a:rPr lang="en-US" altLang="ja-JP" sz="3000" dirty="0"/>
              <a:t>It is not question of moving from a </a:t>
            </a:r>
            <a:r>
              <a:rPr lang="en-US" altLang="ja-JP" sz="3000" dirty="0">
                <a:solidFill>
                  <a:srgbClr val="C00000"/>
                </a:solidFill>
              </a:rPr>
              <a:t>‘unitary unencumbered self</a:t>
            </a:r>
            <a:r>
              <a:rPr lang="en-US" altLang="ja-JP" sz="3000" dirty="0"/>
              <a:t>’ [of liberalism] to a </a:t>
            </a:r>
            <a:r>
              <a:rPr lang="en-US" altLang="ja-JP" sz="3000" dirty="0">
                <a:solidFill>
                  <a:srgbClr val="C00000"/>
                </a:solidFill>
              </a:rPr>
              <a:t>'unitary situated self </a:t>
            </a:r>
            <a:r>
              <a:rPr lang="en-US" altLang="ja-JP" sz="3000" dirty="0"/>
              <a:t>[of communitarianism]; </a:t>
            </a:r>
            <a:r>
              <a:rPr lang="en-US" altLang="ja-JP" sz="3000" u="sng" dirty="0"/>
              <a:t>the problem is with the very idea of </a:t>
            </a:r>
            <a:r>
              <a:rPr lang="en-US" altLang="ja-JP" sz="3000" u="sng" dirty="0">
                <a:solidFill>
                  <a:srgbClr val="C00000"/>
                </a:solidFill>
              </a:rPr>
              <a:t>the unitary subject</a:t>
            </a:r>
            <a:r>
              <a:rPr lang="en-US" altLang="ja-JP" sz="3000" dirty="0"/>
              <a:t>. […] we are in fact always </a:t>
            </a:r>
            <a:r>
              <a:rPr lang="en-US" altLang="ja-JP" sz="3000" dirty="0">
                <a:solidFill>
                  <a:srgbClr val="C00000"/>
                </a:solidFill>
              </a:rPr>
              <a:t>multiple and contradictory subjects</a:t>
            </a:r>
            <a:r>
              <a:rPr lang="en-US" altLang="ja-JP" sz="3000" dirty="0"/>
              <a:t>, inhabitants of a diversity of communities (as many, really, as the social relations in which we participate and </a:t>
            </a:r>
            <a:r>
              <a:rPr lang="en-US" altLang="ja-JP" sz="3000" u="sng" dirty="0">
                <a:solidFill>
                  <a:srgbClr val="C00000"/>
                </a:solidFill>
              </a:rPr>
              <a:t>the subject positions</a:t>
            </a:r>
            <a:r>
              <a:rPr lang="en-US" altLang="ja-JP" sz="3000" dirty="0">
                <a:solidFill>
                  <a:srgbClr val="C00000"/>
                </a:solidFill>
              </a:rPr>
              <a:t> </a:t>
            </a:r>
            <a:r>
              <a:rPr lang="en-US" altLang="ja-JP" sz="3000" dirty="0"/>
              <a:t>they define), constructed by a variety of discourses, and precariously and temporarily sutured at the intersection of those </a:t>
            </a:r>
            <a:r>
              <a:rPr lang="en-US" altLang="ja-JP" sz="3000" u="sng" dirty="0">
                <a:solidFill>
                  <a:srgbClr val="C00000"/>
                </a:solidFill>
              </a:rPr>
              <a:t>subject positions</a:t>
            </a:r>
            <a:r>
              <a:rPr lang="en-US" altLang="ja-JP" sz="3000" dirty="0"/>
              <a:t>” </a:t>
            </a:r>
            <a:r>
              <a:rPr lang="en-US" altLang="ja-JP" sz="2600" dirty="0" smtClean="0"/>
              <a:t>(RP: p</a:t>
            </a:r>
            <a:r>
              <a:rPr lang="en-US" altLang="ja-JP" sz="2600" dirty="0"/>
              <a:t>. 20</a:t>
            </a:r>
            <a:r>
              <a:rPr lang="en-US" altLang="ja-JP" sz="2600" dirty="0" smtClean="0"/>
              <a:t>).</a:t>
            </a:r>
          </a:p>
          <a:p>
            <a:r>
              <a:rPr lang="en-US" altLang="ja-JP" dirty="0" smtClean="0"/>
              <a:t>Mouffe’s concept of  </a:t>
            </a:r>
            <a:r>
              <a:rPr lang="en-US" altLang="ja-JP" dirty="0"/>
              <a:t>‘</a:t>
            </a:r>
            <a:r>
              <a:rPr lang="en-US" altLang="ja-JP" dirty="0">
                <a:solidFill>
                  <a:srgbClr val="C00000"/>
                </a:solidFill>
              </a:rPr>
              <a:t>subject position</a:t>
            </a:r>
            <a:r>
              <a:rPr lang="en-US" altLang="ja-JP" dirty="0"/>
              <a:t>’ would correspond to </a:t>
            </a:r>
            <a:r>
              <a:rPr lang="en-US" altLang="ja-JP" dirty="0" smtClean="0"/>
              <a:t>Hirano’s  </a:t>
            </a:r>
            <a:r>
              <a:rPr lang="en-US" altLang="ja-JP" dirty="0">
                <a:solidFill>
                  <a:srgbClr val="C00000"/>
                </a:solidFill>
              </a:rPr>
              <a:t>‘dividual’. </a:t>
            </a:r>
            <a:endParaRPr lang="ja-JP" altLang="ja-JP" dirty="0">
              <a:solidFill>
                <a:srgbClr val="C00000"/>
              </a:solidFill>
            </a:endParaRPr>
          </a:p>
          <a:p>
            <a:endParaRPr lang="ja-JP" altLang="ja-JP" dirty="0"/>
          </a:p>
          <a:p>
            <a:endParaRPr kumimoji="1" lang="ja-JP" altLang="en-US" dirty="0"/>
          </a:p>
        </p:txBody>
      </p:sp>
    </p:spTree>
    <p:extLst>
      <p:ext uri="{BB962C8B-B14F-4D97-AF65-F5344CB8AC3E}">
        <p14:creationId xmlns:p14="http://schemas.microsoft.com/office/powerpoint/2010/main" val="263784389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lstStyle/>
          <a:p>
            <a:pPr marL="0" indent="0">
              <a:buNone/>
            </a:pPr>
            <a:r>
              <a:rPr kumimoji="1" lang="en-US" altLang="ja-JP" dirty="0" smtClean="0">
                <a:solidFill>
                  <a:srgbClr val="FF0000"/>
                </a:solidFill>
              </a:rPr>
              <a:t>Difference between Hirano and Mouffe</a:t>
            </a:r>
          </a:p>
          <a:p>
            <a:r>
              <a:rPr kumimoji="1" lang="en-US" altLang="ja-JP" dirty="0" smtClean="0"/>
              <a:t>Mouffe’s </a:t>
            </a:r>
            <a:r>
              <a:rPr kumimoji="1" lang="en-US" altLang="ja-JP" dirty="0" smtClean="0">
                <a:solidFill>
                  <a:srgbClr val="C00000"/>
                </a:solidFill>
              </a:rPr>
              <a:t>subject point </a:t>
            </a:r>
            <a:r>
              <a:rPr kumimoji="1" lang="en-US" altLang="ja-JP" dirty="0" smtClean="0"/>
              <a:t>would be independent from other </a:t>
            </a:r>
            <a:r>
              <a:rPr kumimoji="1" lang="en-US" altLang="ja-JP" dirty="0" smtClean="0">
                <a:solidFill>
                  <a:srgbClr val="C00000"/>
                </a:solidFill>
              </a:rPr>
              <a:t>subject points </a:t>
            </a:r>
            <a:r>
              <a:rPr kumimoji="1" lang="en-US" altLang="ja-JP" dirty="0" smtClean="0"/>
              <a:t>of other persons.</a:t>
            </a:r>
          </a:p>
          <a:p>
            <a:r>
              <a:rPr lang="en-US" altLang="ja-JP" dirty="0" smtClean="0"/>
              <a:t>But Hirano’s </a:t>
            </a:r>
            <a:r>
              <a:rPr lang="en-US" altLang="ja-JP" dirty="0" smtClean="0">
                <a:solidFill>
                  <a:srgbClr val="C00000"/>
                </a:solidFill>
              </a:rPr>
              <a:t>dividual</a:t>
            </a:r>
            <a:r>
              <a:rPr lang="en-US" altLang="ja-JP" dirty="0" smtClean="0"/>
              <a:t> is not independent  and not separable from other </a:t>
            </a:r>
            <a:r>
              <a:rPr lang="en-US" altLang="ja-JP" dirty="0" smtClean="0">
                <a:solidFill>
                  <a:srgbClr val="C00000"/>
                </a:solidFill>
              </a:rPr>
              <a:t>dividuals</a:t>
            </a:r>
            <a:r>
              <a:rPr lang="en-US" altLang="ja-JP" dirty="0" smtClean="0"/>
              <a:t> of other persons.</a:t>
            </a:r>
          </a:p>
          <a:p>
            <a:endParaRPr kumimoji="1" lang="ja-JP" altLang="en-US" dirty="0"/>
          </a:p>
        </p:txBody>
      </p:sp>
    </p:spTree>
    <p:extLst>
      <p:ext uri="{BB962C8B-B14F-4D97-AF65-F5344CB8AC3E}">
        <p14:creationId xmlns:p14="http://schemas.microsoft.com/office/powerpoint/2010/main" val="60715161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lstStyle/>
          <a:p>
            <a:r>
              <a:rPr lang="en-US" altLang="ja-JP" b="1" dirty="0" smtClean="0">
                <a:solidFill>
                  <a:srgbClr val="FF0000"/>
                </a:solidFill>
              </a:rPr>
              <a:t>5</a:t>
            </a:r>
            <a:r>
              <a:rPr lang="x-none" altLang="ja-JP" b="1" dirty="0" smtClean="0">
                <a:solidFill>
                  <a:srgbClr val="FF0000"/>
                </a:solidFill>
              </a:rPr>
              <a:t> </a:t>
            </a:r>
            <a:r>
              <a:rPr lang="en-US" altLang="ja-JP" b="1" dirty="0" smtClean="0">
                <a:solidFill>
                  <a:srgbClr val="FF0000"/>
                </a:solidFill>
              </a:rPr>
              <a:t>Causes of Hirano’s </a:t>
            </a:r>
            <a:r>
              <a:rPr lang="x-none" altLang="ja-JP" b="1" dirty="0" smtClean="0">
                <a:solidFill>
                  <a:srgbClr val="FF0000"/>
                </a:solidFill>
              </a:rPr>
              <a:t>Dividualism</a:t>
            </a:r>
            <a:r>
              <a:rPr lang="x-none" altLang="ja-JP" b="1" dirty="0">
                <a:solidFill>
                  <a:srgbClr val="FF0000"/>
                </a:solidFill>
              </a:rPr>
              <a:t>: </a:t>
            </a:r>
            <a:endParaRPr lang="ja-JP" altLang="ja-JP" b="1" dirty="0">
              <a:solidFill>
                <a:srgbClr val="FF0000"/>
              </a:solidFill>
            </a:endParaRPr>
          </a:p>
          <a:p>
            <a:r>
              <a:rPr lang="en-US" altLang="ja-JP" dirty="0" smtClean="0"/>
              <a:t>We can identify the causes for why Hirano’s Dividualism arose in the postmodern Japan.</a:t>
            </a:r>
          </a:p>
          <a:p>
            <a:r>
              <a:rPr lang="en-US" altLang="ja-JP" dirty="0" smtClean="0"/>
              <a:t>One cause is as Mouffe pointed out that the postmodern society is hugely diverse.</a:t>
            </a:r>
          </a:p>
          <a:p>
            <a:r>
              <a:rPr lang="en-US" altLang="ja-JP" dirty="0" smtClean="0"/>
              <a:t>The other is that Japanese society exerts the strong pressure for conformity</a:t>
            </a:r>
          </a:p>
          <a:p>
            <a:r>
              <a:rPr lang="en-US" altLang="ja-JP" dirty="0" smtClean="0"/>
              <a:t>These two causes lead people to dividualism.</a:t>
            </a:r>
          </a:p>
        </p:txBody>
      </p:sp>
    </p:spTree>
    <p:extLst>
      <p:ext uri="{BB962C8B-B14F-4D97-AF65-F5344CB8AC3E}">
        <p14:creationId xmlns:p14="http://schemas.microsoft.com/office/powerpoint/2010/main" val="407169704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lstStyle/>
          <a:p>
            <a:r>
              <a:rPr kumimoji="1" lang="en-US" altLang="ja-JP" dirty="0" smtClean="0">
                <a:solidFill>
                  <a:srgbClr val="FF0000"/>
                </a:solidFill>
              </a:rPr>
              <a:t>Conclusion</a:t>
            </a:r>
          </a:p>
          <a:p>
            <a:r>
              <a:rPr lang="en-US" altLang="ja-JP" dirty="0" smtClean="0">
                <a:solidFill>
                  <a:srgbClr val="C00000"/>
                </a:solidFill>
              </a:rPr>
              <a:t>Watsuji’s ethics </a:t>
            </a:r>
            <a:r>
              <a:rPr lang="en-US" altLang="ja-JP" dirty="0" smtClean="0"/>
              <a:t>was a trial of the synthesis of the West and the East and a trial of ‘Overcoming Modernity’ and it was </a:t>
            </a:r>
            <a:r>
              <a:rPr lang="en-US" altLang="ja-JP" dirty="0" smtClean="0">
                <a:solidFill>
                  <a:srgbClr val="C00000"/>
                </a:solidFill>
              </a:rPr>
              <a:t>a holistic trial of overcoming Individualism</a:t>
            </a:r>
            <a:r>
              <a:rPr lang="en-US" altLang="ja-JP" dirty="0" smtClean="0"/>
              <a:t>. And it failed.</a:t>
            </a:r>
          </a:p>
          <a:p>
            <a:r>
              <a:rPr lang="en-US" altLang="ja-JP" dirty="0" smtClean="0">
                <a:solidFill>
                  <a:srgbClr val="C00000"/>
                </a:solidFill>
              </a:rPr>
              <a:t>Hirano’s dividualism is a trial of overcoming Individualism by separating it</a:t>
            </a:r>
            <a:r>
              <a:rPr lang="en-US" altLang="ja-JP" dirty="0" smtClean="0"/>
              <a:t>. In this point this seems to be similar with other postmodern thoughts in the West, but it reflects one character of Japanese society or a collective society with  strong conformity to the community.  </a:t>
            </a:r>
          </a:p>
          <a:p>
            <a:endParaRPr kumimoji="1" lang="ja-JP" altLang="en-US" dirty="0"/>
          </a:p>
        </p:txBody>
      </p:sp>
    </p:spTree>
    <p:extLst>
      <p:ext uri="{BB962C8B-B14F-4D97-AF65-F5344CB8AC3E}">
        <p14:creationId xmlns:p14="http://schemas.microsoft.com/office/powerpoint/2010/main" val="332747334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normAutofit fontScale="92500" lnSpcReduction="10000"/>
          </a:bodyPr>
          <a:lstStyle/>
          <a:p>
            <a:r>
              <a:rPr lang="en-US" altLang="ja-JP" dirty="0">
                <a:solidFill>
                  <a:srgbClr val="FF0000"/>
                </a:solidFill>
              </a:rPr>
              <a:t>Bibliography</a:t>
            </a:r>
            <a:endParaRPr lang="ja-JP" altLang="ja-JP" dirty="0">
              <a:solidFill>
                <a:srgbClr val="FF0000"/>
              </a:solidFill>
            </a:endParaRPr>
          </a:p>
          <a:p>
            <a:r>
              <a:rPr lang="en-US" altLang="ja-JP" dirty="0"/>
              <a:t>REJ: Watsuji Tetsuro, </a:t>
            </a:r>
            <a:r>
              <a:rPr lang="en-US" altLang="ja-JP" i="1" dirty="0"/>
              <a:t>Watsuji Tetsuro’s Rinrigaku Ethics in Japan</a:t>
            </a:r>
            <a:r>
              <a:rPr lang="en-US" altLang="ja-JP" dirty="0"/>
              <a:t>, translated by Yamamoto Seisaku and Robert E. Carter, State University of New York Press, 1996. </a:t>
            </a:r>
            <a:r>
              <a:rPr lang="en-US" altLang="ja-JP" sz="3000" dirty="0" smtClean="0"/>
              <a:t>(This </a:t>
            </a:r>
            <a:r>
              <a:rPr lang="en-US" altLang="ja-JP" sz="3000" dirty="0"/>
              <a:t>is a translation of the Introduction and first two chapters of </a:t>
            </a:r>
            <a:r>
              <a:rPr lang="en-US" altLang="ja-JP" sz="3000" i="1" dirty="0"/>
              <a:t>Ethics</a:t>
            </a:r>
            <a:r>
              <a:rPr lang="en-US" altLang="ja-JP" sz="3000" i="1" dirty="0" smtClean="0"/>
              <a:t>.) </a:t>
            </a:r>
            <a:endParaRPr lang="ja-JP" altLang="ja-JP" sz="3000" dirty="0"/>
          </a:p>
          <a:p>
            <a:r>
              <a:rPr lang="en-US" altLang="ja-JP" dirty="0"/>
              <a:t>WCW: </a:t>
            </a:r>
            <a:r>
              <a:rPr lang="en-US" altLang="ja-JP" i="1" dirty="0"/>
              <a:t>Watsuji Complete Works</a:t>
            </a:r>
            <a:r>
              <a:rPr lang="en-US" altLang="ja-JP" dirty="0"/>
              <a:t>, Iwanami, 1962).</a:t>
            </a:r>
            <a:endParaRPr lang="ja-JP" altLang="ja-JP" dirty="0"/>
          </a:p>
          <a:p>
            <a:r>
              <a:rPr lang="en-US" altLang="ja-JP" dirty="0"/>
              <a:t>WI: </a:t>
            </a:r>
            <a:r>
              <a:rPr lang="en-US" altLang="ja-JP" dirty="0" smtClean="0"/>
              <a:t>Keiichi Hirano, </a:t>
            </a:r>
            <a:r>
              <a:rPr lang="en-US" altLang="ja-JP" i="1" dirty="0" smtClean="0"/>
              <a:t>What </a:t>
            </a:r>
            <a:r>
              <a:rPr lang="en-US" altLang="ja-JP" i="1" dirty="0"/>
              <a:t>is ‘I’?,</a:t>
            </a:r>
            <a:r>
              <a:rPr lang="en-US" altLang="ja-JP" dirty="0"/>
              <a:t> Kodansha, 2012.</a:t>
            </a:r>
            <a:r>
              <a:rPr lang="en-US" altLang="ja-JP" i="1" dirty="0"/>
              <a:t> </a:t>
            </a:r>
            <a:endParaRPr lang="ja-JP" altLang="ja-JP" dirty="0"/>
          </a:p>
          <a:p>
            <a:r>
              <a:rPr lang="en-US" altLang="ja-JP" dirty="0" smtClean="0"/>
              <a:t>AD: Alexis </a:t>
            </a:r>
            <a:r>
              <a:rPr lang="en-US" altLang="ja-JP" dirty="0"/>
              <a:t>de Tocqueville , </a:t>
            </a:r>
            <a:r>
              <a:rPr lang="en-US" altLang="ja-JP" i="1" dirty="0"/>
              <a:t>American Democracy, </a:t>
            </a:r>
            <a:r>
              <a:rPr lang="en-US" altLang="ja-JP" dirty="0" smtClean="0"/>
              <a:t>1841</a:t>
            </a:r>
          </a:p>
          <a:p>
            <a:r>
              <a:rPr lang="en-US" altLang="ja-JP" dirty="0" smtClean="0"/>
              <a:t>RP: Chantal </a:t>
            </a:r>
            <a:r>
              <a:rPr lang="en-US" altLang="ja-JP" dirty="0"/>
              <a:t>Mouffe, </a:t>
            </a:r>
            <a:r>
              <a:rPr lang="en-US" altLang="ja-JP" i="1" dirty="0"/>
              <a:t>The Return of the Political</a:t>
            </a:r>
            <a:r>
              <a:rPr lang="en-US" altLang="ja-JP" dirty="0"/>
              <a:t>, Verso, </a:t>
            </a:r>
            <a:r>
              <a:rPr lang="en-US" altLang="ja-JP" dirty="0" smtClean="0"/>
              <a:t>1993.</a:t>
            </a:r>
          </a:p>
          <a:p>
            <a:pPr marL="0" indent="0">
              <a:buNone/>
            </a:pPr>
            <a:r>
              <a:rPr lang="en-US" altLang="ja-JP" dirty="0" smtClean="0"/>
              <a:t> </a:t>
            </a:r>
            <a:r>
              <a:rPr lang="ja-JP" altLang="en-US" dirty="0" smtClean="0"/>
              <a:t>・</a:t>
            </a:r>
            <a:endParaRPr lang="ja-JP" altLang="ja-JP" dirty="0"/>
          </a:p>
          <a:p>
            <a:endParaRPr lang="ja-JP" altLang="ja-JP" dirty="0"/>
          </a:p>
          <a:p>
            <a:endParaRPr kumimoji="1" lang="ja-JP" altLang="en-US" dirty="0"/>
          </a:p>
        </p:txBody>
      </p:sp>
      <p:sp>
        <p:nvSpPr>
          <p:cNvPr id="2" name="正方形/長方形 1"/>
          <p:cNvSpPr/>
          <p:nvPr/>
        </p:nvSpPr>
        <p:spPr>
          <a:xfrm>
            <a:off x="1259632" y="1916832"/>
            <a:ext cx="8352928" cy="369332"/>
          </a:xfrm>
          <a:prstGeom prst="rect">
            <a:avLst/>
          </a:prstGeom>
        </p:spPr>
        <p:txBody>
          <a:bodyPr wrap="square">
            <a:spAutoFit/>
          </a:bodyPr>
          <a:lstStyle/>
          <a:p>
            <a:r>
              <a:rPr lang="en-US" altLang="ja-JP" dirty="0"/>
              <a:t> </a:t>
            </a:r>
            <a:endParaRPr lang="ja-JP" altLang="ja-JP" dirty="0"/>
          </a:p>
        </p:txBody>
      </p:sp>
    </p:spTree>
    <p:extLst>
      <p:ext uri="{BB962C8B-B14F-4D97-AF65-F5344CB8AC3E}">
        <p14:creationId xmlns:p14="http://schemas.microsoft.com/office/powerpoint/2010/main" val="120564740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lstStyle/>
          <a:p>
            <a:endParaRPr kumimoji="1" lang="en-US" altLang="ja-JP" dirty="0" smtClean="0"/>
          </a:p>
          <a:p>
            <a:endParaRPr lang="en-US" altLang="ja-JP" dirty="0" smtClean="0"/>
          </a:p>
          <a:p>
            <a:endParaRPr lang="en-US" altLang="ja-JP" dirty="0"/>
          </a:p>
          <a:p>
            <a:endParaRPr lang="en-US" altLang="ja-JP" dirty="0" smtClean="0"/>
          </a:p>
          <a:p>
            <a:pPr marL="0" indent="0">
              <a:buNone/>
            </a:pPr>
            <a:endParaRPr lang="en-US" altLang="ja-JP" dirty="0"/>
          </a:p>
          <a:p>
            <a:r>
              <a:rPr kumimoji="1" lang="en-US" altLang="ja-JP" dirty="0" smtClean="0">
                <a:solidFill>
                  <a:srgbClr val="FF0000"/>
                </a:solidFill>
              </a:rPr>
              <a:t>Thank you for listening!</a:t>
            </a:r>
            <a:endParaRPr kumimoji="1" lang="ja-JP" altLang="en-US" dirty="0">
              <a:solidFill>
                <a:srgbClr val="FF0000"/>
              </a:solidFill>
            </a:endParaRPr>
          </a:p>
        </p:txBody>
      </p:sp>
    </p:spTree>
    <p:extLst>
      <p:ext uri="{BB962C8B-B14F-4D97-AF65-F5344CB8AC3E}">
        <p14:creationId xmlns:p14="http://schemas.microsoft.com/office/powerpoint/2010/main" val="171204892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lstStyle/>
          <a:p>
            <a:endParaRPr kumimoji="1" lang="ja-JP" altLang="en-US" dirty="0"/>
          </a:p>
        </p:txBody>
      </p:sp>
    </p:spTree>
    <p:extLst>
      <p:ext uri="{BB962C8B-B14F-4D97-AF65-F5344CB8AC3E}">
        <p14:creationId xmlns:p14="http://schemas.microsoft.com/office/powerpoint/2010/main" val="15148068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496944" cy="6336704"/>
          </a:xfrm>
        </p:spPr>
        <p:txBody>
          <a:bodyPr>
            <a:normAutofit/>
          </a:bodyPr>
          <a:lstStyle/>
          <a:p>
            <a:r>
              <a:rPr lang="en-US" altLang="ja-JP" dirty="0" smtClean="0"/>
              <a:t>1925</a:t>
            </a:r>
            <a:r>
              <a:rPr lang="ja-JP" altLang="en-US" dirty="0" smtClean="0"/>
              <a:t>　</a:t>
            </a:r>
            <a:r>
              <a:rPr lang="en-US" altLang="ja-JP" dirty="0" smtClean="0"/>
              <a:t>Professor </a:t>
            </a:r>
            <a:r>
              <a:rPr lang="en-US" altLang="ja-JP" dirty="0"/>
              <a:t>of Ethics at Kyoto </a:t>
            </a:r>
            <a:r>
              <a:rPr lang="en-US" altLang="ja-JP" dirty="0" smtClean="0"/>
              <a:t>University</a:t>
            </a:r>
          </a:p>
          <a:p>
            <a:pPr lvl="2"/>
            <a:r>
              <a:rPr lang="en-US" altLang="ja-JP" sz="3200" dirty="0" smtClean="0"/>
              <a:t>1926</a:t>
            </a:r>
            <a:r>
              <a:rPr lang="en-US" altLang="ja-JP" sz="3200" dirty="0"/>
              <a:t>: </a:t>
            </a:r>
            <a:r>
              <a:rPr lang="en-US" altLang="ja-JP" sz="3200" i="1" dirty="0"/>
              <a:t>Studies on Japanese Spiritual History</a:t>
            </a:r>
            <a:endParaRPr lang="ja-JP" altLang="ja-JP" sz="3200" dirty="0"/>
          </a:p>
          <a:p>
            <a:pPr lvl="2"/>
            <a:r>
              <a:rPr lang="en-US" altLang="ja-JP" sz="3200" dirty="0"/>
              <a:t>1934: </a:t>
            </a:r>
            <a:r>
              <a:rPr lang="en-US" altLang="ja-JP" sz="3200" i="1" dirty="0">
                <a:solidFill>
                  <a:srgbClr val="C00000"/>
                </a:solidFill>
              </a:rPr>
              <a:t>Ethics as a </a:t>
            </a:r>
            <a:r>
              <a:rPr lang="en-US" altLang="ja-JP" sz="3200" i="1" dirty="0" smtClean="0">
                <a:solidFill>
                  <a:srgbClr val="C00000"/>
                </a:solidFill>
              </a:rPr>
              <a:t>Science of Human Being</a:t>
            </a:r>
          </a:p>
          <a:p>
            <a:r>
              <a:rPr lang="en-US" altLang="ja-JP" dirty="0" smtClean="0"/>
              <a:t>1934  </a:t>
            </a:r>
            <a:r>
              <a:rPr lang="en-US" altLang="ja-JP" dirty="0"/>
              <a:t>Professor of</a:t>
            </a:r>
            <a:r>
              <a:rPr lang="ja-JP" altLang="ja-JP" dirty="0"/>
              <a:t> Tokyo </a:t>
            </a:r>
            <a:r>
              <a:rPr lang="ja-JP" altLang="ja-JP" dirty="0" smtClean="0"/>
              <a:t>University</a:t>
            </a:r>
            <a:endParaRPr lang="ja-JP" altLang="ja-JP" sz="3600" dirty="0"/>
          </a:p>
          <a:p>
            <a:pPr lvl="2"/>
            <a:r>
              <a:rPr lang="en-US" altLang="ja-JP" sz="2800" dirty="0"/>
              <a:t>1935: </a:t>
            </a:r>
            <a:r>
              <a:rPr lang="en-US" altLang="ja-JP" sz="2800" i="1" dirty="0"/>
              <a:t>Fūdo. (Climate and Culture)</a:t>
            </a:r>
            <a:endParaRPr lang="ja-JP" altLang="ja-JP" sz="2800" dirty="0"/>
          </a:p>
          <a:p>
            <a:pPr lvl="2"/>
            <a:r>
              <a:rPr lang="en-US" altLang="ja-JP" sz="2800" dirty="0"/>
              <a:t>1937: </a:t>
            </a:r>
            <a:r>
              <a:rPr lang="en-US" altLang="ja-JP" sz="2800" i="1" u="sng" dirty="0">
                <a:solidFill>
                  <a:srgbClr val="C00000"/>
                </a:solidFill>
              </a:rPr>
              <a:t>Ethics</a:t>
            </a:r>
            <a:r>
              <a:rPr lang="en-US" altLang="ja-JP" sz="2800" u="sng" dirty="0">
                <a:solidFill>
                  <a:srgbClr val="C00000"/>
                </a:solidFill>
              </a:rPr>
              <a:t>, </a:t>
            </a:r>
            <a:r>
              <a:rPr lang="en-US" altLang="ja-JP" sz="2800" dirty="0">
                <a:solidFill>
                  <a:srgbClr val="C00000"/>
                </a:solidFill>
              </a:rPr>
              <a:t>Bd.2 1942, Bd. 3 1949</a:t>
            </a:r>
            <a:endParaRPr lang="ja-JP" altLang="ja-JP" sz="2800" dirty="0">
              <a:solidFill>
                <a:srgbClr val="C00000"/>
              </a:solidFill>
            </a:endParaRPr>
          </a:p>
          <a:p>
            <a:pPr lvl="2"/>
            <a:r>
              <a:rPr lang="en-US" altLang="ja-JP" sz="2800" dirty="0"/>
              <a:t>1954: </a:t>
            </a:r>
            <a:r>
              <a:rPr lang="en-US" altLang="ja-JP" sz="2800" i="1" dirty="0"/>
              <a:t>History of Japanese Ethical Thought</a:t>
            </a:r>
            <a:r>
              <a:rPr lang="en-US" altLang="ja-JP" sz="2800" dirty="0"/>
              <a:t> </a:t>
            </a:r>
            <a:endParaRPr lang="en-US" altLang="ja-JP" sz="2800" dirty="0" smtClean="0"/>
          </a:p>
          <a:p>
            <a:r>
              <a:rPr lang="en-US" altLang="ja-JP" dirty="0" smtClean="0"/>
              <a:t>1960 He died.</a:t>
            </a:r>
            <a:endParaRPr lang="ja-JP" altLang="ja-JP" dirty="0"/>
          </a:p>
          <a:p>
            <a:pPr lvl="2"/>
            <a:r>
              <a:rPr lang="ja-JP" altLang="ja-JP" sz="2800" dirty="0"/>
              <a:t>1961–1963: </a:t>
            </a:r>
            <a:r>
              <a:rPr lang="ja-JP" altLang="ja-JP" sz="2800" i="1" dirty="0"/>
              <a:t>Watsuji Tetsurō Zenshū</a:t>
            </a:r>
            <a:r>
              <a:rPr lang="ja-JP" altLang="ja-JP" sz="2800" dirty="0"/>
              <a:t> (</a:t>
            </a:r>
            <a:r>
              <a:rPr lang="ja-JP" altLang="ja-JP" sz="2800" i="1" dirty="0"/>
              <a:t>Complete Works of Tetsuro Watsuji</a:t>
            </a:r>
            <a:r>
              <a:rPr lang="ja-JP" altLang="ja-JP" sz="2800" dirty="0"/>
              <a:t>) 20 volumes (Tokyo: Iwanami Shoten</a:t>
            </a:r>
            <a:r>
              <a:rPr lang="ja-JP" altLang="ja-JP" dirty="0"/>
              <a:t>)</a:t>
            </a:r>
          </a:p>
          <a:p>
            <a:endParaRPr kumimoji="1" lang="ja-JP" altLang="en-US" dirty="0"/>
          </a:p>
        </p:txBody>
      </p:sp>
    </p:spTree>
    <p:extLst>
      <p:ext uri="{BB962C8B-B14F-4D97-AF65-F5344CB8AC3E}">
        <p14:creationId xmlns:p14="http://schemas.microsoft.com/office/powerpoint/2010/main" val="28852675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pic>
        <p:nvPicPr>
          <p:cNvPr id="2050" name="Picture 2" descr="F:\201605Lecture in G&amp;G 和辻\watsuji.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43608" y="0"/>
            <a:ext cx="6984776" cy="6969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21808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748464" cy="6336704"/>
          </a:xfrm>
        </p:spPr>
        <p:txBody>
          <a:bodyPr>
            <a:normAutofit lnSpcReduction="10000"/>
          </a:bodyPr>
          <a:lstStyle/>
          <a:p>
            <a:r>
              <a:rPr lang="x-none" altLang="ja-JP" sz="3600" b="1" i="1" dirty="0">
                <a:solidFill>
                  <a:srgbClr val="FF0000"/>
                </a:solidFill>
              </a:rPr>
              <a:t>2 Etymology of </a:t>
            </a:r>
            <a:r>
              <a:rPr lang="x-none" altLang="ja-JP" sz="3600" b="1" dirty="0">
                <a:solidFill>
                  <a:srgbClr val="FF0000"/>
                </a:solidFill>
              </a:rPr>
              <a:t>‘人間 (Ningen, human being</a:t>
            </a:r>
            <a:r>
              <a:rPr lang="x-none" altLang="ja-JP" sz="3600" b="1" dirty="0" smtClean="0">
                <a:solidFill>
                  <a:srgbClr val="FF0000"/>
                </a:solidFill>
              </a:rPr>
              <a:t>)’</a:t>
            </a:r>
            <a:endParaRPr lang="en-US" altLang="ja-JP" sz="3600" b="1" dirty="0" smtClean="0">
              <a:solidFill>
                <a:srgbClr val="FF0000"/>
              </a:solidFill>
            </a:endParaRPr>
          </a:p>
          <a:p>
            <a:endParaRPr lang="en-US" altLang="ja-JP" dirty="0" smtClean="0"/>
          </a:p>
          <a:p>
            <a:r>
              <a:rPr lang="en-US" altLang="ja-JP" dirty="0" smtClean="0"/>
              <a:t>The </a:t>
            </a:r>
            <a:r>
              <a:rPr lang="en-US" altLang="ja-JP" dirty="0"/>
              <a:t>Chinese characters ‘</a:t>
            </a:r>
            <a:r>
              <a:rPr lang="ja-JP" altLang="ja-JP" dirty="0"/>
              <a:t>人間</a:t>
            </a:r>
            <a:r>
              <a:rPr lang="en-US" altLang="ja-JP" dirty="0"/>
              <a:t>’ </a:t>
            </a:r>
            <a:r>
              <a:rPr lang="en-US" altLang="ja-JP" dirty="0" smtClean="0"/>
              <a:t>are  </a:t>
            </a:r>
            <a:r>
              <a:rPr lang="en-US" altLang="ja-JP" dirty="0"/>
              <a:t>‘human’ (</a:t>
            </a:r>
            <a:r>
              <a:rPr lang="ja-JP" altLang="ja-JP" dirty="0"/>
              <a:t>人</a:t>
            </a:r>
            <a:r>
              <a:rPr lang="en-US" altLang="ja-JP" dirty="0"/>
              <a:t>) and ‘between’ (</a:t>
            </a:r>
            <a:r>
              <a:rPr lang="ja-JP" altLang="ja-JP" dirty="0"/>
              <a:t>間</a:t>
            </a:r>
            <a:r>
              <a:rPr lang="en-US" altLang="ja-JP" dirty="0"/>
              <a:t>). </a:t>
            </a:r>
            <a:endParaRPr lang="en-US" altLang="ja-JP" dirty="0" smtClean="0"/>
          </a:p>
          <a:p>
            <a:r>
              <a:rPr lang="ja-JP" altLang="en-US" dirty="0" smtClean="0"/>
              <a:t>‘人間‘（</a:t>
            </a:r>
            <a:r>
              <a:rPr lang="en-US" altLang="ja-JP" dirty="0" smtClean="0"/>
              <a:t>ningen) = </a:t>
            </a:r>
            <a:r>
              <a:rPr lang="en-US" altLang="ja-JP" dirty="0">
                <a:solidFill>
                  <a:srgbClr val="FF0000"/>
                </a:solidFill>
              </a:rPr>
              <a:t>‘a sphere of humans</a:t>
            </a:r>
            <a:r>
              <a:rPr lang="en-US" altLang="ja-JP" dirty="0"/>
              <a:t>’ </a:t>
            </a:r>
            <a:endParaRPr lang="en-US" altLang="ja-JP" dirty="0" smtClean="0"/>
          </a:p>
          <a:p>
            <a:pPr marL="800100" lvl="2" indent="0">
              <a:buNone/>
            </a:pPr>
            <a:r>
              <a:rPr lang="en-US" altLang="ja-JP" sz="3500" dirty="0" smtClean="0"/>
              <a:t>‘a sphere of humans’ </a:t>
            </a:r>
            <a:r>
              <a:rPr lang="ja-JP" altLang="en-US" sz="3500" dirty="0" smtClean="0"/>
              <a:t>→　</a:t>
            </a:r>
            <a:r>
              <a:rPr lang="en-US" altLang="ja-JP" sz="3500" dirty="0" smtClean="0"/>
              <a:t>‘a human being’ </a:t>
            </a:r>
          </a:p>
          <a:p>
            <a:pPr marL="800100" lvl="2" indent="0">
              <a:buNone/>
            </a:pPr>
            <a:r>
              <a:rPr lang="en-US" altLang="ja-JP" sz="3500" dirty="0" smtClean="0"/>
              <a:t>                             only in Japan</a:t>
            </a:r>
          </a:p>
          <a:p>
            <a:r>
              <a:rPr lang="en-US" altLang="ja-JP" dirty="0" smtClean="0">
                <a:solidFill>
                  <a:srgbClr val="FF0000"/>
                </a:solidFill>
              </a:rPr>
              <a:t>Human </a:t>
            </a:r>
            <a:r>
              <a:rPr lang="en-US" altLang="ja-JP" dirty="0">
                <a:solidFill>
                  <a:srgbClr val="FF0000"/>
                </a:solidFill>
              </a:rPr>
              <a:t>existence is fundamentally relational</a:t>
            </a:r>
            <a:r>
              <a:rPr lang="en-US" altLang="ja-JP" dirty="0"/>
              <a:t>, or </a:t>
            </a:r>
            <a:r>
              <a:rPr lang="en-US" altLang="ja-JP" dirty="0" smtClean="0"/>
              <a:t> </a:t>
            </a:r>
            <a:r>
              <a:rPr lang="en-US" altLang="ja-JP" dirty="0"/>
              <a:t>human beings are actually comprised of</a:t>
            </a:r>
            <a:r>
              <a:rPr lang="en-US" altLang="ja-JP" dirty="0">
                <a:solidFill>
                  <a:srgbClr val="FF0000"/>
                </a:solidFill>
              </a:rPr>
              <a:t> human </a:t>
            </a:r>
            <a:r>
              <a:rPr lang="en-US" altLang="ja-JP" dirty="0" smtClean="0">
                <a:solidFill>
                  <a:srgbClr val="FF0000"/>
                </a:solidFill>
              </a:rPr>
              <a:t>relationships.</a:t>
            </a:r>
          </a:p>
          <a:p>
            <a:pPr marL="0" indent="0">
              <a:buNone/>
            </a:pPr>
            <a:r>
              <a:rPr lang="en-US" altLang="ja-JP" dirty="0" smtClean="0"/>
              <a:t> </a:t>
            </a:r>
            <a:endParaRPr lang="ja-JP" altLang="ja-JP" b="1" dirty="0"/>
          </a:p>
        </p:txBody>
      </p:sp>
    </p:spTree>
    <p:extLst>
      <p:ext uri="{BB962C8B-B14F-4D97-AF65-F5344CB8AC3E}">
        <p14:creationId xmlns:p14="http://schemas.microsoft.com/office/powerpoint/2010/main" val="2501955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flipV="1">
            <a:off x="457200" y="228919"/>
            <a:ext cx="8229600" cy="45719"/>
          </a:xfrm>
        </p:spPr>
        <p:txBody>
          <a:bodyPr>
            <a:normAutofit fontScale="90000"/>
          </a:bodyPr>
          <a:lstStyle/>
          <a:p>
            <a:endParaRPr kumimoji="1" lang="ja-JP" altLang="en-US" dirty="0"/>
          </a:p>
        </p:txBody>
      </p:sp>
      <p:sp>
        <p:nvSpPr>
          <p:cNvPr id="5" name="コンテンツ プレースホルダー 4"/>
          <p:cNvSpPr>
            <a:spLocks noGrp="1"/>
          </p:cNvSpPr>
          <p:nvPr>
            <p:ph idx="1"/>
          </p:nvPr>
        </p:nvSpPr>
        <p:spPr>
          <a:xfrm>
            <a:off x="395536" y="332656"/>
            <a:ext cx="8229600" cy="6336704"/>
          </a:xfrm>
        </p:spPr>
        <p:txBody>
          <a:bodyPr>
            <a:normAutofit fontScale="85000" lnSpcReduction="10000"/>
          </a:bodyPr>
          <a:lstStyle/>
          <a:p>
            <a:r>
              <a:rPr lang="x-none" altLang="ja-JP" b="1" dirty="0">
                <a:solidFill>
                  <a:srgbClr val="FF0000"/>
                </a:solidFill>
              </a:rPr>
              <a:t>3 </a:t>
            </a:r>
            <a:r>
              <a:rPr lang="en-US" altLang="ja-JP" b="1" dirty="0" smtClean="0">
                <a:solidFill>
                  <a:srgbClr val="FF0000"/>
                </a:solidFill>
              </a:rPr>
              <a:t>Etymology of </a:t>
            </a:r>
            <a:r>
              <a:rPr lang="ja-JP" altLang="en-US" b="1" dirty="0" smtClean="0">
                <a:solidFill>
                  <a:srgbClr val="FF0000"/>
                </a:solidFill>
              </a:rPr>
              <a:t>倫理（</a:t>
            </a:r>
            <a:r>
              <a:rPr lang="en-US" altLang="ja-JP" b="1" dirty="0" smtClean="0">
                <a:solidFill>
                  <a:srgbClr val="FF0000"/>
                </a:solidFill>
              </a:rPr>
              <a:t>rinri, e</a:t>
            </a:r>
            <a:r>
              <a:rPr lang="x-none" altLang="ja-JP" b="1" dirty="0" smtClean="0">
                <a:solidFill>
                  <a:srgbClr val="FF0000"/>
                </a:solidFill>
              </a:rPr>
              <a:t>thics</a:t>
            </a:r>
            <a:r>
              <a:rPr lang="en-US" altLang="ja-JP" b="1" dirty="0" smtClean="0">
                <a:solidFill>
                  <a:srgbClr val="FF0000"/>
                </a:solidFill>
              </a:rPr>
              <a:t>)</a:t>
            </a:r>
          </a:p>
          <a:p>
            <a:r>
              <a:rPr lang="en-US" altLang="ja-JP" dirty="0"/>
              <a:t>The Western word ‘ethics’ is translated by the characters ‘</a:t>
            </a:r>
            <a:r>
              <a:rPr lang="ja-JP" altLang="ja-JP" dirty="0"/>
              <a:t>倫理</a:t>
            </a:r>
            <a:r>
              <a:rPr lang="en-US" altLang="ja-JP" dirty="0"/>
              <a:t>(</a:t>
            </a:r>
            <a:r>
              <a:rPr lang="en-US" altLang="ja-JP" i="1" dirty="0"/>
              <a:t>rinri)’. This expression was </a:t>
            </a:r>
            <a:r>
              <a:rPr lang="en-US" altLang="ja-JP" i="1" dirty="0" smtClean="0"/>
              <a:t>used </a:t>
            </a:r>
            <a:r>
              <a:rPr lang="en-US" altLang="ja-JP" i="1" dirty="0"/>
              <a:t>in a ancient Confucian text and </a:t>
            </a:r>
            <a:r>
              <a:rPr lang="en-US" altLang="ja-JP" i="1" dirty="0" smtClean="0"/>
              <a:t>imported </a:t>
            </a:r>
            <a:r>
              <a:rPr lang="en-US" altLang="ja-JP" i="1" dirty="0"/>
              <a:t>into </a:t>
            </a:r>
            <a:r>
              <a:rPr lang="en-US" altLang="ja-JP" i="1" dirty="0" smtClean="0"/>
              <a:t>Japan. </a:t>
            </a:r>
          </a:p>
          <a:p>
            <a:endParaRPr lang="en-US" altLang="ja-JP" dirty="0" smtClean="0"/>
          </a:p>
          <a:p>
            <a:r>
              <a:rPr lang="en-US" altLang="ja-JP" dirty="0" smtClean="0"/>
              <a:t>“</a:t>
            </a:r>
            <a:r>
              <a:rPr lang="ja-JP" altLang="ja-JP" dirty="0"/>
              <a:t>倫</a:t>
            </a:r>
            <a:r>
              <a:rPr lang="en-US" altLang="ja-JP" dirty="0"/>
              <a:t>(r</a:t>
            </a:r>
            <a:r>
              <a:rPr lang="en-US" altLang="ja-JP" i="1" dirty="0"/>
              <a:t>in)</a:t>
            </a:r>
            <a:r>
              <a:rPr lang="en-US" altLang="ja-JP" dirty="0"/>
              <a:t> </a:t>
            </a:r>
            <a:r>
              <a:rPr lang="en-US" altLang="ja-JP" dirty="0" smtClean="0"/>
              <a:t>is defined as </a:t>
            </a:r>
            <a:r>
              <a:rPr lang="en-US" altLang="ja-JP" dirty="0">
                <a:solidFill>
                  <a:srgbClr val="FF0000"/>
                </a:solidFill>
              </a:rPr>
              <a:t>a body or a system of relations</a:t>
            </a:r>
            <a:r>
              <a:rPr lang="en-US" altLang="ja-JP" dirty="0"/>
              <a:t>, which a definite group of persons have with respect to each </a:t>
            </a:r>
            <a:r>
              <a:rPr lang="en-US" altLang="ja-JP" dirty="0" smtClean="0"/>
              <a:t>other</a:t>
            </a:r>
            <a:r>
              <a:rPr lang="ja-JP" altLang="en-US" dirty="0" smtClean="0"/>
              <a:t>”</a:t>
            </a:r>
            <a:r>
              <a:rPr lang="en-US" altLang="ja-JP" dirty="0" smtClean="0"/>
              <a:t> </a:t>
            </a:r>
            <a:r>
              <a:rPr lang="en-US" altLang="ja-JP" dirty="0"/>
              <a:t>and, at the same time, </a:t>
            </a:r>
            <a:endParaRPr lang="en-US" altLang="ja-JP" dirty="0" smtClean="0"/>
          </a:p>
          <a:p>
            <a:r>
              <a:rPr lang="ja-JP" altLang="en-US" dirty="0" smtClean="0"/>
              <a:t>“</a:t>
            </a:r>
            <a:r>
              <a:rPr lang="ja-JP" altLang="ja-JP" dirty="0"/>
              <a:t>倫</a:t>
            </a:r>
            <a:r>
              <a:rPr lang="en-US" altLang="ja-JP" dirty="0"/>
              <a:t>(r</a:t>
            </a:r>
            <a:r>
              <a:rPr lang="en-US" altLang="ja-JP" i="1" dirty="0"/>
              <a:t>in)</a:t>
            </a:r>
            <a:r>
              <a:rPr lang="en-US" altLang="ja-JP" dirty="0"/>
              <a:t> signifies </a:t>
            </a:r>
            <a:r>
              <a:rPr lang="en-US" altLang="ja-JP" dirty="0">
                <a:solidFill>
                  <a:srgbClr val="FF0000"/>
                </a:solidFill>
              </a:rPr>
              <a:t>individual persons determined by the system</a:t>
            </a:r>
            <a:r>
              <a:rPr lang="en-US" altLang="ja-JP" dirty="0"/>
              <a:t>” </a:t>
            </a:r>
            <a:r>
              <a:rPr lang="en-US" altLang="ja-JP" dirty="0" smtClean="0"/>
              <a:t>(REJ. </a:t>
            </a:r>
            <a:r>
              <a:rPr lang="en-US" altLang="ja-JP" dirty="0"/>
              <a:t>10</a:t>
            </a:r>
            <a:r>
              <a:rPr lang="en-US" altLang="ja-JP" dirty="0" smtClean="0"/>
              <a:t>).</a:t>
            </a:r>
          </a:p>
          <a:p>
            <a:endParaRPr lang="en-US" altLang="ja-JP" dirty="0" smtClean="0"/>
          </a:p>
          <a:p>
            <a:r>
              <a:rPr lang="en-US" altLang="ja-JP" dirty="0" smtClean="0"/>
              <a:t>Such </a:t>
            </a:r>
            <a:r>
              <a:rPr lang="en-US" altLang="ja-JP" dirty="0"/>
              <a:t>fundamental human relations in ancient China are relations between parent and child, lord and vassal, husband and wife, young and old brothers, friend and friend , and so forth. (Cf. REJ p. 11).)</a:t>
            </a:r>
            <a:endParaRPr lang="ja-JP" altLang="ja-JP" dirty="0"/>
          </a:p>
          <a:p>
            <a:endParaRPr lang="ja-JP" altLang="ja-JP" dirty="0"/>
          </a:p>
          <a:p>
            <a:endParaRPr kumimoji="1" lang="ja-JP" altLang="en-US" dirty="0"/>
          </a:p>
        </p:txBody>
      </p:sp>
    </p:spTree>
    <p:extLst>
      <p:ext uri="{BB962C8B-B14F-4D97-AF65-F5344CB8AC3E}">
        <p14:creationId xmlns:p14="http://schemas.microsoft.com/office/powerpoint/2010/main" val="16307531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4416</TotalTime>
  <Words>3449</Words>
  <Application>Microsoft Office PowerPoint</Application>
  <PresentationFormat>画面に合わせる (4:3)</PresentationFormat>
  <Paragraphs>317</Paragraphs>
  <Slides>57</Slides>
  <Notes>0</Notes>
  <HiddenSlides>0</HiddenSlides>
  <MMClips>0</MMClips>
  <ScaleCrop>false</ScaleCrop>
  <HeadingPairs>
    <vt:vector size="4" baseType="variant">
      <vt:variant>
        <vt:lpstr>テーマ</vt:lpstr>
      </vt:variant>
      <vt:variant>
        <vt:i4>1</vt:i4>
      </vt:variant>
      <vt:variant>
        <vt:lpstr>スライド タイトル</vt:lpstr>
      </vt:variant>
      <vt:variant>
        <vt:i4>57</vt:i4>
      </vt:variant>
    </vt:vector>
  </HeadingPairs>
  <TitlesOfParts>
    <vt:vector size="58"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owner</dc:creator>
  <cp:lastModifiedBy>owner</cp:lastModifiedBy>
  <cp:revision>145</cp:revision>
  <cp:lastPrinted>2016-04-29T10:14:03Z</cp:lastPrinted>
  <dcterms:created xsi:type="dcterms:W3CDTF">2016-02-29T01:54:23Z</dcterms:created>
  <dcterms:modified xsi:type="dcterms:W3CDTF">2016-05-13T05:15:43Z</dcterms:modified>
</cp:coreProperties>
</file>